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D9"/>
          </a:solidFill>
        </a:fill>
      </a:tcStyle>
    </a:wholeTbl>
    <a:band2H>
      <a:tcTxStyle/>
      <a:tcStyle>
        <a:tcBdr/>
        <a:fill>
          <a:solidFill>
            <a:srgbClr val="E7E7ED"/>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ff">
        <a:font>
          <a:latin typeface="Arial"/>
          <a:ea typeface="Arial"/>
          <a:cs typeface="Arial"/>
        </a:font>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
          <a:latin typeface="Arial"/>
          <a:ea typeface="Arial"/>
          <a:cs typeface="Arial"/>
        </a:font>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133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11" name="Titolo Testo"/>
          <p:cNvSpPr txBox="1">
            <a:spLocks noGrp="1"/>
          </p:cNvSpPr>
          <p:nvPr>
            <p:ph type="title"/>
          </p:nvPr>
        </p:nvSpPr>
        <p:spPr>
          <a:xfrm>
            <a:off x="685800" y="2130425"/>
            <a:ext cx="7772400" cy="1470025"/>
          </a:xfrm>
          <a:prstGeom prst="rect">
            <a:avLst/>
          </a:prstGeom>
        </p:spPr>
        <p:txBody>
          <a:bodyPr/>
          <a:lstStyle/>
          <a:p>
            <a:r>
              <a:t>Titolo Testo</a:t>
            </a:r>
          </a:p>
        </p:txBody>
      </p:sp>
      <p:sp>
        <p:nvSpPr>
          <p:cNvPr id="12" name="Corpo livello uno…"/>
          <p:cNvSpPr txBox="1">
            <a:spLocks noGrp="1"/>
          </p:cNvSpPr>
          <p:nvPr>
            <p:ph type="body" sz="quarter" idx="1"/>
          </p:nvPr>
        </p:nvSpPr>
        <p:spPr>
          <a:xfrm>
            <a:off x="1371600" y="3886200"/>
            <a:ext cx="6400800" cy="1752600"/>
          </a:xfrm>
          <a:prstGeom prst="rect">
            <a:avLst/>
          </a:prstGeom>
        </p:spPr>
        <p:txBody>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20" name="Titolo Testo"/>
          <p:cNvSpPr txBox="1">
            <a:spLocks noGrp="1"/>
          </p:cNvSpPr>
          <p:nvPr>
            <p:ph type="title"/>
          </p:nvPr>
        </p:nvSpPr>
        <p:spPr>
          <a:prstGeom prst="rect">
            <a:avLst/>
          </a:prstGeom>
        </p:spPr>
        <p:txBody>
          <a:bodyPr/>
          <a:lstStyle/>
          <a:p>
            <a:r>
              <a:t>Titolo Testo</a:t>
            </a:r>
          </a:p>
        </p:txBody>
      </p:sp>
      <p:sp>
        <p:nvSpPr>
          <p:cNvPr id="21"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Intestazione sezione">
    <p:spTree>
      <p:nvGrpSpPr>
        <p:cNvPr id="1" name=""/>
        <p:cNvGrpSpPr/>
        <p:nvPr/>
      </p:nvGrpSpPr>
      <p:grpSpPr>
        <a:xfrm>
          <a:off x="0" y="0"/>
          <a:ext cx="0" cy="0"/>
          <a:chOff x="0" y="0"/>
          <a:chExt cx="0" cy="0"/>
        </a:xfrm>
      </p:grpSpPr>
      <p:sp>
        <p:nvSpPr>
          <p:cNvPr id="29" name="Titolo Testo"/>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Titolo Testo</a:t>
            </a:r>
          </a:p>
        </p:txBody>
      </p:sp>
      <p:sp>
        <p:nvSpPr>
          <p:cNvPr id="30" name="Corpo livello uno…"/>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ue contenuti">
    <p:spTree>
      <p:nvGrpSpPr>
        <p:cNvPr id="1" name=""/>
        <p:cNvGrpSpPr/>
        <p:nvPr/>
      </p:nvGrpSpPr>
      <p:grpSpPr>
        <a:xfrm>
          <a:off x="0" y="0"/>
          <a:ext cx="0" cy="0"/>
          <a:chOff x="0" y="0"/>
          <a:chExt cx="0" cy="0"/>
        </a:xfrm>
      </p:grpSpPr>
      <p:sp>
        <p:nvSpPr>
          <p:cNvPr id="38" name="Titolo Testo"/>
          <p:cNvSpPr txBox="1">
            <a:spLocks noGrp="1"/>
          </p:cNvSpPr>
          <p:nvPr>
            <p:ph type="title"/>
          </p:nvPr>
        </p:nvSpPr>
        <p:spPr>
          <a:prstGeom prst="rect">
            <a:avLst/>
          </a:prstGeom>
        </p:spPr>
        <p:txBody>
          <a:bodyPr/>
          <a:lstStyle/>
          <a:p>
            <a:r>
              <a:t>Titolo Testo</a:t>
            </a:r>
          </a:p>
        </p:txBody>
      </p:sp>
      <p:sp>
        <p:nvSpPr>
          <p:cNvPr id="39" name="Corpo livello uno…"/>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fronto">
    <p:spTree>
      <p:nvGrpSpPr>
        <p:cNvPr id="1" name=""/>
        <p:cNvGrpSpPr/>
        <p:nvPr/>
      </p:nvGrpSpPr>
      <p:grpSpPr>
        <a:xfrm>
          <a:off x="0" y="0"/>
          <a:ext cx="0" cy="0"/>
          <a:chOff x="0" y="0"/>
          <a:chExt cx="0" cy="0"/>
        </a:xfrm>
      </p:grpSpPr>
      <p:sp>
        <p:nvSpPr>
          <p:cNvPr id="47" name="Titolo Testo"/>
          <p:cNvSpPr txBox="1">
            <a:spLocks noGrp="1"/>
          </p:cNvSpPr>
          <p:nvPr>
            <p:ph type="title"/>
          </p:nvPr>
        </p:nvSpPr>
        <p:spPr>
          <a:prstGeom prst="rect">
            <a:avLst/>
          </a:prstGeom>
        </p:spPr>
        <p:txBody>
          <a:bodyPr/>
          <a:lstStyle/>
          <a:p>
            <a:r>
              <a:t>Titolo Testo</a:t>
            </a:r>
          </a:p>
        </p:txBody>
      </p:sp>
      <p:sp>
        <p:nvSpPr>
          <p:cNvPr id="48" name="Corpo livello uno…"/>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Corpo livello uno</a:t>
            </a:r>
          </a:p>
          <a:p>
            <a:pPr lvl="1"/>
            <a:r>
              <a:t>Corpo livello due</a:t>
            </a:r>
          </a:p>
          <a:p>
            <a:pPr lvl="2"/>
            <a:r>
              <a:t>Corpo livello tre</a:t>
            </a:r>
          </a:p>
          <a:p>
            <a:pPr lvl="3"/>
            <a:r>
              <a:t>Corpo livello quattro</a:t>
            </a:r>
          </a:p>
          <a:p>
            <a:pPr lvl="4"/>
            <a:r>
              <a:t>Corpo livello cinque</a:t>
            </a:r>
          </a:p>
        </p:txBody>
      </p:sp>
      <p:sp>
        <p:nvSpPr>
          <p:cNvPr id="49" name="Segnaposto testo 4"/>
          <p:cNvSpPr>
            <a:spLocks noGrp="1"/>
          </p:cNvSpPr>
          <p:nvPr>
            <p:ph type="body" sz="quarter" idx="21"/>
          </p:nvPr>
        </p:nvSpPr>
        <p:spPr>
          <a:xfrm>
            <a:off x="4645025" y="1535112"/>
            <a:ext cx="4041775" cy="639763"/>
          </a:xfrm>
          <a:prstGeom prst="rect">
            <a:avLst/>
          </a:prstGeom>
        </p:spPr>
        <p:txBody>
          <a:bodyPr anchor="b"/>
          <a:lstStyle/>
          <a:p>
            <a:pPr marL="0" indent="0">
              <a:spcBef>
                <a:spcPts val="500"/>
              </a:spcBef>
              <a:buSzTx/>
              <a:buNone/>
              <a:defRPr sz="2400" b="1"/>
            </a:pPr>
            <a:endParaRPr/>
          </a:p>
        </p:txBody>
      </p:sp>
      <p:sp>
        <p:nvSpPr>
          <p:cNvPr id="5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57" name="Titolo Testo"/>
          <p:cNvSpPr txBox="1">
            <a:spLocks noGrp="1"/>
          </p:cNvSpPr>
          <p:nvPr>
            <p:ph type="title"/>
          </p:nvPr>
        </p:nvSpPr>
        <p:spPr>
          <a:prstGeom prst="rect">
            <a:avLst/>
          </a:prstGeom>
        </p:spPr>
        <p:txBody>
          <a:bodyPr/>
          <a:lstStyle/>
          <a:p>
            <a:r>
              <a:t>Titolo Testo</a:t>
            </a:r>
          </a:p>
        </p:txBody>
      </p:sp>
      <p:sp>
        <p:nvSpPr>
          <p:cNvPr id="5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uota">
    <p:spTree>
      <p:nvGrpSpPr>
        <p:cNvPr id="1" name=""/>
        <p:cNvGrpSpPr/>
        <p:nvPr/>
      </p:nvGrpSpPr>
      <p:grpSpPr>
        <a:xfrm>
          <a:off x="0" y="0"/>
          <a:ext cx="0" cy="0"/>
          <a:chOff x="0" y="0"/>
          <a:chExt cx="0" cy="0"/>
        </a:xfrm>
      </p:grpSpPr>
      <p:sp>
        <p:nvSpPr>
          <p:cNvPr id="6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uto con didascalia">
    <p:spTree>
      <p:nvGrpSpPr>
        <p:cNvPr id="1" name=""/>
        <p:cNvGrpSpPr/>
        <p:nvPr/>
      </p:nvGrpSpPr>
      <p:grpSpPr>
        <a:xfrm>
          <a:off x="0" y="0"/>
          <a:ext cx="0" cy="0"/>
          <a:chOff x="0" y="0"/>
          <a:chExt cx="0" cy="0"/>
        </a:xfrm>
      </p:grpSpPr>
      <p:sp>
        <p:nvSpPr>
          <p:cNvPr id="72" name="Titolo Testo"/>
          <p:cNvSpPr txBox="1">
            <a:spLocks noGrp="1"/>
          </p:cNvSpPr>
          <p:nvPr>
            <p:ph type="title"/>
          </p:nvPr>
        </p:nvSpPr>
        <p:spPr>
          <a:xfrm>
            <a:off x="457200" y="273050"/>
            <a:ext cx="3008314" cy="1162050"/>
          </a:xfrm>
          <a:prstGeom prst="rect">
            <a:avLst/>
          </a:prstGeom>
        </p:spPr>
        <p:txBody>
          <a:bodyPr anchor="b"/>
          <a:lstStyle>
            <a:lvl1pPr algn="l">
              <a:defRPr sz="2000" b="1"/>
            </a:lvl1pPr>
          </a:lstStyle>
          <a:p>
            <a:r>
              <a:t>Titolo Testo</a:t>
            </a:r>
          </a:p>
        </p:txBody>
      </p:sp>
      <p:sp>
        <p:nvSpPr>
          <p:cNvPr id="73" name="Corpo livello uno…"/>
          <p:cNvSpPr txBox="1">
            <a:spLocks noGrp="1"/>
          </p:cNvSpPr>
          <p:nvPr>
            <p:ph type="body" idx="1"/>
          </p:nvPr>
        </p:nvSpPr>
        <p:spPr>
          <a:xfrm>
            <a:off x="3575050" y="273050"/>
            <a:ext cx="5111750" cy="5853113"/>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74" name="Segnaposto testo 3"/>
          <p:cNvSpPr>
            <a:spLocks noGrp="1"/>
          </p:cNvSpPr>
          <p:nvPr>
            <p:ph type="body" sz="half" idx="21"/>
          </p:nvPr>
        </p:nvSpPr>
        <p:spPr>
          <a:xfrm>
            <a:off x="457199" y="1435100"/>
            <a:ext cx="3008315" cy="4691063"/>
          </a:xfrm>
          <a:prstGeom prst="rect">
            <a:avLst/>
          </a:prstGeom>
        </p:spPr>
        <p:txBody>
          <a:bodyPr/>
          <a:lstStyle/>
          <a:p>
            <a:pPr marL="0" indent="0">
              <a:spcBef>
                <a:spcPts val="300"/>
              </a:spcBef>
              <a:buSzTx/>
              <a:buNone/>
              <a:defRPr sz="1400"/>
            </a:pPr>
            <a:endParaRPr/>
          </a:p>
        </p:txBody>
      </p:sp>
      <p:sp>
        <p:nvSpPr>
          <p:cNvPr id="7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magine con didascalia">
    <p:spTree>
      <p:nvGrpSpPr>
        <p:cNvPr id="1" name=""/>
        <p:cNvGrpSpPr/>
        <p:nvPr/>
      </p:nvGrpSpPr>
      <p:grpSpPr>
        <a:xfrm>
          <a:off x="0" y="0"/>
          <a:ext cx="0" cy="0"/>
          <a:chOff x="0" y="0"/>
          <a:chExt cx="0" cy="0"/>
        </a:xfrm>
      </p:grpSpPr>
      <p:sp>
        <p:nvSpPr>
          <p:cNvPr id="82" name="Titolo Testo"/>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Titolo Testo</a:t>
            </a:r>
          </a:p>
        </p:txBody>
      </p:sp>
      <p:sp>
        <p:nvSpPr>
          <p:cNvPr id="83" name="Segnaposto immagine 2"/>
          <p:cNvSpPr>
            <a:spLocks noGrp="1"/>
          </p:cNvSpPr>
          <p:nvPr>
            <p:ph type="pic" sz="half" idx="21"/>
          </p:nvPr>
        </p:nvSpPr>
        <p:spPr>
          <a:xfrm>
            <a:off x="1792288" y="612775"/>
            <a:ext cx="5486401" cy="4114800"/>
          </a:xfrm>
          <a:prstGeom prst="rect">
            <a:avLst/>
          </a:prstGeom>
        </p:spPr>
        <p:txBody>
          <a:bodyPr lIns="91439" rIns="91439">
            <a:noAutofit/>
          </a:bodyPr>
          <a:lstStyle/>
          <a:p>
            <a:endParaRPr/>
          </a:p>
        </p:txBody>
      </p:sp>
      <p:sp>
        <p:nvSpPr>
          <p:cNvPr id="84" name="Corpo livello uno…"/>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Corpo livello uno</a:t>
            </a:r>
          </a:p>
          <a:p>
            <a:pPr lvl="1"/>
            <a:r>
              <a:t>Corpo livello due</a:t>
            </a:r>
          </a:p>
          <a:p>
            <a:pPr lvl="2"/>
            <a:r>
              <a:t>Corpo livello tre</a:t>
            </a:r>
          </a:p>
          <a:p>
            <a:pPr lvl="3"/>
            <a:r>
              <a:t>Corpo livello quattro</a:t>
            </a:r>
          </a:p>
          <a:p>
            <a:pPr lvl="4"/>
            <a:r>
              <a:t>Corpo livello cinque</a:t>
            </a:r>
          </a:p>
        </p:txBody>
      </p:sp>
      <p:sp>
        <p:nvSpPr>
          <p:cNvPr id="8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
              <a:srgbClr val="72BFC5"/>
            </a:gs>
            <a:gs pos="26000">
              <a:srgbClr val="E0F1F2"/>
            </a:gs>
            <a:gs pos="76000">
              <a:srgbClr val="E0F1F2"/>
            </a:gs>
            <a:gs pos="100000">
              <a:srgbClr val="EBF6F7"/>
            </a:gs>
          </a:gsLst>
          <a:lin ang="5400000" scaled="0"/>
        </a:gra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Titolo Testo</a:t>
            </a:r>
          </a:p>
        </p:txBody>
      </p:sp>
      <p:sp>
        <p:nvSpPr>
          <p:cNvPr id="3" name="Corpo livello uno…"/>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8384892" y="6245225"/>
            <a:ext cx="301909" cy="288824"/>
          </a:xfrm>
          <a:prstGeom prst="rect">
            <a:avLst/>
          </a:prstGeom>
          <a:ln w="12700">
            <a:miter lim="400000"/>
          </a:ln>
        </p:spPr>
        <p:txBody>
          <a:bodyPr wrap="none" lIns="45719" rIns="45719">
            <a:spAutoFit/>
          </a:bodyPr>
          <a:lstStyle>
            <a:lvl1pPr algn="r">
              <a:defRPr sz="1400"/>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4pPr>
      <a:lvl5pPr marL="21945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5pPr>
      <a:lvl6pPr marL="26517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6pPr>
      <a:lvl7pPr marL="31089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7pPr>
      <a:lvl8pPr marL="3566159" marR="0" indent="-365759"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8pPr>
      <a:lvl9pPr marL="4023359" marR="0" indent="-365759"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lrv.regione.liguria.it/liguriass_prod/articolo?urndoc=urn:nir:regione.liguria:legge:2022-07-15;7&amp;pr=idx,0;artic,0;articparziale,1&amp;anc=art3" TargetMode="External"/><Relationship Id="rId5" Type="http://schemas.openxmlformats.org/officeDocument/2006/relationships/hyperlink" Target="http://lrv.regione.liguria.it/liguriass_prod/articolo?urndoc=urn:nir:regione.liguria:legge:2021-12-29;22&amp;pr=idx,0;artic,0;articparziale,1&amp;anc=art33" TargetMode="External"/><Relationship Id="rId4" Type="http://schemas.openxmlformats.org/officeDocument/2006/relationships/hyperlink" Target="http://lrv.regione.liguria.it/liguriass_prod/articolo?urndoc=urn:nir:regione.liguria:legge:1999-06-21;1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www.adbpo.gov.it/it/notizie/dallautorit%C3%A0-di-bacino-allautorit%C3%A0-di-distretto-avviato-il-percorso-attuativo" TargetMode="External"/><Relationship Id="rId4" Type="http://schemas.openxmlformats.org/officeDocument/2006/relationships/hyperlink" Target="http://www.appenninosettentrionale.i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hyperlink" Target="http://www.pianidibacino.ambienteinliguria.it/ReticoloIdrografico/reticolo.htm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hyperlink" Target="https://www.regione.liguria.it/homepage-ambiente/cosa-cerchi/acqua/mare-e-costa/competenze-regione/piano-di-tutela-dell-ambiente-marino-costiero.html"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hyperlink" Target="https://geodataserver.appenninosettentrionale.it/portal/apps/webappviewer/index.html?id=5df4e2dc9f79431ea89eef064912c45a" TargetMode="External"/><Relationship Id="rId3" Type="http://schemas.openxmlformats.org/officeDocument/2006/relationships/image" Target="../media/image3.png"/><Relationship Id="rId7" Type="http://schemas.openxmlformats.org/officeDocument/2006/relationships/hyperlink" Target="https://www.appenninosettentrionale.it/rep/distretto/pgra/Disciplina%20di%20Piano.pdf"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www.appenninosettentrionale.it/itc/?page_id=2910"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https://geodataserver.appenninosettentrionale.it/portal/apps/webappviewer/index.html?id=5df4e2dc9f79431ea89eef064912c45a" TargetMode="External"/><Relationship Id="rId5" Type="http://schemas.openxmlformats.org/officeDocument/2006/relationships/image" Target="../media/image6.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ttangolo 14"/>
          <p:cNvSpPr/>
          <p:nvPr/>
        </p:nvSpPr>
        <p:spPr>
          <a:xfrm>
            <a:off x="457200" y="470670"/>
            <a:ext cx="8229600" cy="1592909"/>
          </a:xfrm>
          <a:prstGeom prst="rect">
            <a:avLst/>
          </a:prstGeom>
          <a:solidFill>
            <a:schemeClr val="accent3">
              <a:lumOff val="44000"/>
            </a:schemeClr>
          </a:solidFill>
          <a:ln w="12700">
            <a:miter lim="400000"/>
          </a:ln>
        </p:spPr>
        <p:txBody>
          <a:bodyPr lIns="45719" rIns="45719"/>
          <a:lstStyle/>
          <a:p>
            <a:pPr algn="ctr"/>
            <a:endParaRPr/>
          </a:p>
        </p:txBody>
      </p:sp>
      <p:grpSp>
        <p:nvGrpSpPr>
          <p:cNvPr id="97" name="Segnaposto contenuto 3"/>
          <p:cNvGrpSpPr/>
          <p:nvPr/>
        </p:nvGrpSpPr>
        <p:grpSpPr>
          <a:xfrm>
            <a:off x="457200" y="2600291"/>
            <a:ext cx="8229600" cy="3504834"/>
            <a:chOff x="0" y="0"/>
            <a:chExt cx="8229600" cy="3504833"/>
          </a:xfrm>
        </p:grpSpPr>
        <p:sp>
          <p:nvSpPr>
            <p:cNvPr id="95" name="Rettangolo"/>
            <p:cNvSpPr/>
            <p:nvPr/>
          </p:nvSpPr>
          <p:spPr>
            <a:xfrm>
              <a:off x="0" y="0"/>
              <a:ext cx="8229600" cy="2797833"/>
            </a:xfrm>
            <a:prstGeom prst="rect">
              <a:avLst/>
            </a:prstGeom>
            <a:solidFill>
              <a:schemeClr val="accent3">
                <a:lumOff val="44000"/>
              </a:schemeClr>
            </a:solidFill>
            <a:ln w="12700" cap="flat">
              <a:noFill/>
              <a:miter lim="400000"/>
            </a:ln>
            <a:effectLst/>
          </p:spPr>
          <p:txBody>
            <a:bodyPr wrap="square" lIns="45719" tIns="45719" rIns="45719" bIns="45719" numCol="1" anchor="t">
              <a:noAutofit/>
            </a:bodyPr>
            <a:lstStyle/>
            <a:p>
              <a:pPr algn="ctr">
                <a:spcBef>
                  <a:spcPts val="700"/>
                </a:spcBef>
              </a:pPr>
              <a:endParaRPr/>
            </a:p>
          </p:txBody>
        </p:sp>
        <p:sp>
          <p:nvSpPr>
            <p:cNvPr id="96" name="SCHEMA DI REGOLAMENTO REGIONALE…"/>
            <p:cNvSpPr txBox="1"/>
            <p:nvPr/>
          </p:nvSpPr>
          <p:spPr>
            <a:xfrm>
              <a:off x="45719" y="0"/>
              <a:ext cx="8138161" cy="35048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spcBef>
                  <a:spcPts val="600"/>
                </a:spcBef>
                <a:defRPr sz="2800" b="1">
                  <a:solidFill>
                    <a:srgbClr val="C00000"/>
                  </a:solidFill>
                  <a:effectLst>
                    <a:outerShdw blurRad="50800" dist="38100" dir="2700000" rotWithShape="0">
                      <a:srgbClr val="000000">
                        <a:alpha val="75000"/>
                      </a:srgbClr>
                    </a:outerShdw>
                  </a:effectLst>
                </a:defRPr>
              </a:pPr>
              <a:r>
                <a:rPr dirty="0"/>
                <a:t>SCHEMA DI REGOLAMENTO REGIONALE</a:t>
              </a:r>
              <a:endParaRPr sz="3200" dirty="0"/>
            </a:p>
            <a:p>
              <a:pPr algn="just">
                <a:tabLst>
                  <a:tab pos="254000" algn="l"/>
                </a:tabLst>
                <a:defRPr sz="2400">
                  <a:latin typeface="+mn-lt"/>
                  <a:ea typeface="+mn-ea"/>
                  <a:cs typeface="+mn-cs"/>
                  <a:sym typeface="Calibri"/>
                </a:defRPr>
              </a:pPr>
              <a:r>
                <a:rPr dirty="0"/>
                <a:t>“</a:t>
              </a:r>
              <a:r>
                <a:rPr i="1" dirty="0" err="1"/>
                <a:t>Disposizioni</a:t>
              </a:r>
              <a:r>
                <a:rPr i="1" dirty="0"/>
                <a:t> </a:t>
              </a:r>
              <a:r>
                <a:rPr i="1" dirty="0" err="1"/>
                <a:t>concernenti</a:t>
              </a:r>
              <a:r>
                <a:rPr i="1" dirty="0"/>
                <a:t> </a:t>
              </a:r>
              <a:r>
                <a:rPr i="1" dirty="0" err="1"/>
                <a:t>l’attuazione</a:t>
              </a:r>
              <a:r>
                <a:rPr i="1" dirty="0"/>
                <a:t> </a:t>
              </a:r>
              <a:r>
                <a:rPr i="1" dirty="0" err="1"/>
                <a:t>dei</a:t>
              </a:r>
              <a:r>
                <a:rPr i="1" dirty="0"/>
                <a:t> </a:t>
              </a:r>
              <a:r>
                <a:rPr i="1" dirty="0" err="1"/>
                <a:t>Piani</a:t>
              </a:r>
              <a:r>
                <a:rPr i="1" dirty="0"/>
                <a:t> di </a:t>
              </a:r>
              <a:r>
                <a:rPr i="1" dirty="0" err="1"/>
                <a:t>bacino</a:t>
              </a:r>
              <a:r>
                <a:rPr i="1" dirty="0"/>
                <a:t> </a:t>
              </a:r>
              <a:r>
                <a:rPr i="1" dirty="0" err="1"/>
                <a:t>distrettuali</a:t>
              </a:r>
              <a:r>
                <a:rPr i="1" dirty="0"/>
                <a:t>, </a:t>
              </a:r>
              <a:r>
                <a:rPr i="1" dirty="0" err="1"/>
                <a:t>anche</a:t>
              </a:r>
              <a:r>
                <a:rPr i="1" dirty="0"/>
                <a:t> </a:t>
              </a:r>
              <a:r>
                <a:rPr i="1" dirty="0" err="1"/>
                <a:t>stralcio</a:t>
              </a:r>
              <a:r>
                <a:rPr i="1" dirty="0"/>
                <a:t>, per le </a:t>
              </a:r>
              <a:r>
                <a:rPr i="1" dirty="0" err="1"/>
                <a:t>aree</a:t>
              </a:r>
              <a:r>
                <a:rPr i="1" dirty="0"/>
                <a:t> a </a:t>
              </a:r>
              <a:r>
                <a:rPr i="1" dirty="0" err="1"/>
                <a:t>pericolosità</a:t>
              </a:r>
              <a:r>
                <a:rPr i="1" dirty="0"/>
                <a:t> da </a:t>
              </a:r>
              <a:r>
                <a:rPr i="1" dirty="0" err="1"/>
                <a:t>alluvione</a:t>
              </a:r>
              <a:r>
                <a:rPr i="1" dirty="0"/>
                <a:t> </a:t>
              </a:r>
              <a:r>
                <a:rPr i="1" dirty="0" err="1"/>
                <a:t>fluviale</a:t>
              </a:r>
              <a:r>
                <a:rPr i="1" dirty="0"/>
                <a:t> e </a:t>
              </a:r>
              <a:r>
                <a:rPr i="1" dirty="0" err="1"/>
                <a:t>costiera</a:t>
              </a:r>
              <a:r>
                <a:rPr i="1" dirty="0"/>
                <a:t> in </a:t>
              </a:r>
              <a:r>
                <a:rPr i="1" dirty="0" err="1"/>
                <a:t>attuazione</a:t>
              </a:r>
              <a:r>
                <a:rPr i="1" dirty="0"/>
                <a:t> </a:t>
              </a:r>
              <a:r>
                <a:rPr i="1" dirty="0" err="1"/>
                <a:t>dell’articolo</a:t>
              </a:r>
              <a:r>
                <a:rPr i="1" dirty="0"/>
                <a:t> 91, comma 1 </a:t>
              </a:r>
              <a:r>
                <a:rPr i="1" dirty="0" err="1"/>
                <a:t>ter</a:t>
              </a:r>
              <a:r>
                <a:rPr i="1" dirty="0"/>
                <a:t> 2 della </a:t>
              </a:r>
              <a:r>
                <a:rPr i="1" dirty="0" err="1"/>
                <a:t>legge</a:t>
              </a:r>
              <a:r>
                <a:rPr i="1" dirty="0"/>
                <a:t> </a:t>
              </a:r>
              <a:r>
                <a:rPr i="1" dirty="0" err="1"/>
                <a:t>regionale</a:t>
              </a:r>
              <a:r>
                <a:rPr i="1" dirty="0"/>
                <a:t> 21 </a:t>
              </a:r>
              <a:r>
                <a:rPr i="1" dirty="0" err="1"/>
                <a:t>giugno</a:t>
              </a:r>
              <a:r>
                <a:rPr i="1" dirty="0"/>
                <a:t> 1999, n. 18 (</a:t>
              </a:r>
              <a:r>
                <a:rPr i="1" dirty="0" err="1"/>
                <a:t>Adeguamento</a:t>
              </a:r>
              <a:r>
                <a:rPr i="1" dirty="0"/>
                <a:t> </a:t>
              </a:r>
              <a:r>
                <a:rPr i="1" dirty="0" err="1"/>
                <a:t>delle</a:t>
              </a:r>
              <a:r>
                <a:rPr i="1" dirty="0"/>
                <a:t> discipline e </a:t>
              </a:r>
              <a:r>
                <a:rPr i="1" dirty="0" err="1"/>
                <a:t>conferimento</a:t>
              </a:r>
              <a:r>
                <a:rPr i="1" dirty="0"/>
                <a:t> </a:t>
              </a:r>
              <a:r>
                <a:rPr i="1" dirty="0" err="1"/>
                <a:t>delle</a:t>
              </a:r>
              <a:r>
                <a:rPr i="1" dirty="0"/>
                <a:t> </a:t>
              </a:r>
              <a:r>
                <a:rPr i="1" dirty="0" err="1"/>
                <a:t>funzioni</a:t>
              </a:r>
              <a:r>
                <a:rPr i="1" dirty="0"/>
                <a:t> </a:t>
              </a:r>
              <a:r>
                <a:rPr i="1" dirty="0" err="1"/>
                <a:t>agli</a:t>
              </a:r>
              <a:r>
                <a:rPr i="1" dirty="0"/>
                <a:t> </a:t>
              </a:r>
              <a:r>
                <a:rPr i="1" dirty="0" err="1"/>
                <a:t>enti</a:t>
              </a:r>
              <a:r>
                <a:rPr i="1" dirty="0"/>
                <a:t> </a:t>
              </a:r>
              <a:r>
                <a:rPr i="1" dirty="0" err="1"/>
                <a:t>locali</a:t>
              </a:r>
              <a:r>
                <a:rPr i="1" dirty="0"/>
                <a:t> in </a:t>
              </a:r>
              <a:r>
                <a:rPr i="1" dirty="0" err="1"/>
                <a:t>materia</a:t>
              </a:r>
              <a:r>
                <a:rPr i="1" dirty="0"/>
                <a:t> di ambiente, </a:t>
              </a:r>
              <a:r>
                <a:rPr i="1" dirty="0" err="1"/>
                <a:t>difesa</a:t>
              </a:r>
              <a:r>
                <a:rPr i="1" dirty="0"/>
                <a:t> del suolo </a:t>
              </a:r>
              <a:r>
                <a:rPr i="1" dirty="0" err="1"/>
                <a:t>ed</a:t>
              </a:r>
              <a:r>
                <a:rPr i="1" dirty="0"/>
                <a:t> </a:t>
              </a:r>
              <a:r>
                <a:rPr i="1" dirty="0" err="1"/>
                <a:t>energia</a:t>
              </a:r>
              <a:r>
                <a:rPr i="1" dirty="0"/>
                <a:t>)”</a:t>
              </a:r>
            </a:p>
            <a:p>
              <a:pPr algn="ctr">
                <a:spcBef>
                  <a:spcPts val="700"/>
                </a:spcBef>
              </a:pPr>
              <a:endParaRPr i="1" dirty="0"/>
            </a:p>
          </p:txBody>
        </p:sp>
      </p:grpSp>
      <p:pic>
        <p:nvPicPr>
          <p:cNvPr id="98" name="Immagine 8" descr="Immagine 8"/>
          <p:cNvPicPr>
            <a:picLocks noChangeAspect="1"/>
          </p:cNvPicPr>
          <p:nvPr/>
        </p:nvPicPr>
        <p:blipFill>
          <a:blip r:embed="rId2">
            <a:extLst/>
          </a:blip>
          <a:stretch>
            <a:fillRect/>
          </a:stretch>
        </p:blipFill>
        <p:spPr>
          <a:xfrm>
            <a:off x="615396" y="634042"/>
            <a:ext cx="1261100" cy="1266165"/>
          </a:xfrm>
          <a:prstGeom prst="rect">
            <a:avLst/>
          </a:prstGeom>
          <a:ln w="12700">
            <a:miter lim="400000"/>
          </a:ln>
        </p:spPr>
      </p:pic>
      <p:sp>
        <p:nvSpPr>
          <p:cNvPr id="99" name="CasellaDiTesto 15"/>
          <p:cNvSpPr txBox="1"/>
          <p:nvPr/>
        </p:nvSpPr>
        <p:spPr>
          <a:xfrm>
            <a:off x="2165347" y="669039"/>
            <a:ext cx="6317537" cy="2392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110000"/>
              </a:lnSpc>
              <a:defRPr sz="1100"/>
            </a:lvl1pPr>
          </a:lstStyle>
          <a:p>
            <a:r>
              <a:t>Assessore Protezione Civile, Infrastrutture, Ambiente, Politiche Socio Sanitarie e Terzo Settore </a:t>
            </a:r>
          </a:p>
        </p:txBody>
      </p:sp>
      <p:sp>
        <p:nvSpPr>
          <p:cNvPr id="100" name="CasellaDiTesto 19"/>
          <p:cNvSpPr txBox="1"/>
          <p:nvPr/>
        </p:nvSpPr>
        <p:spPr>
          <a:xfrm>
            <a:off x="2165347" y="1068827"/>
            <a:ext cx="6317537" cy="603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120000"/>
              </a:lnSpc>
              <a:defRPr sz="1100"/>
            </a:pPr>
            <a:r>
              <a:t>Dipartimento Ambiente e Protezione Civile</a:t>
            </a:r>
          </a:p>
          <a:p>
            <a:pPr>
              <a:lnSpc>
                <a:spcPct val="120000"/>
              </a:lnSpc>
              <a:defRPr sz="1100"/>
            </a:pPr>
            <a:r>
              <a:t>Vice Direzione Generale Sviluppo per la Transizione Ecologica</a:t>
            </a:r>
          </a:p>
          <a:p>
            <a:pPr>
              <a:lnSpc>
                <a:spcPct val="120000"/>
              </a:lnSpc>
              <a:defRPr sz="1100"/>
            </a:pPr>
            <a:r>
              <a:t>Settore Assetto del Territorio – Settore Ecosistema Costiero e Acque</a:t>
            </a:r>
          </a:p>
        </p:txBody>
      </p:sp>
      <p:pic>
        <p:nvPicPr>
          <p:cNvPr id="101" name="Picture 2" descr="Picture 2"/>
          <p:cNvPicPr>
            <a:picLocks noChangeAspect="1"/>
          </p:cNvPicPr>
          <p:nvPr/>
        </p:nvPicPr>
        <p:blipFill>
          <a:blip r:embed="rId3">
            <a:extLst/>
          </a:blip>
          <a:stretch>
            <a:fillRect/>
          </a:stretch>
        </p:blipFill>
        <p:spPr>
          <a:xfrm>
            <a:off x="0" y="5729287"/>
            <a:ext cx="9144000" cy="1128713"/>
          </a:xfrm>
          <a:prstGeom prst="rect">
            <a:avLst/>
          </a:prstGeom>
          <a:ln w="12700">
            <a:miter lim="400000"/>
          </a:ln>
        </p:spPr>
      </p:pic>
      <p:sp>
        <p:nvSpPr>
          <p:cNvPr id="102" name="CasellaDiTesto 7"/>
          <p:cNvSpPr txBox="1"/>
          <p:nvPr/>
        </p:nvSpPr>
        <p:spPr>
          <a:xfrm>
            <a:off x="502919" y="5630235"/>
            <a:ext cx="2398884"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spcBef>
                <a:spcPts val="1200"/>
              </a:spcBef>
              <a:defRPr sz="1400" i="1"/>
            </a:lvl1pPr>
          </a:lstStyle>
          <a:p>
            <a:r>
              <a:t>Genova, 17 maggio 2023</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185"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186" name="Segnaposto contenuto 3"/>
          <p:cNvSpPr txBox="1"/>
          <p:nvPr/>
        </p:nvSpPr>
        <p:spPr>
          <a:xfrm>
            <a:off x="502920" y="1267728"/>
            <a:ext cx="8138161" cy="46618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spcBef>
                <a:spcPts val="400"/>
              </a:spcBef>
              <a:defRPr b="1"/>
            </a:pPr>
            <a:r>
              <a:t>Legge regionale 21 giugno 1999, n. 18 </a:t>
            </a:r>
            <a:r>
              <a:rPr b="0"/>
              <a:t>(Adeguamento delle discipline e conferimento delle funzioni agli enti locali in materia di ambiente, difesa del suolo ed energia)</a:t>
            </a:r>
            <a:endParaRPr sz="3200"/>
          </a:p>
          <a:p>
            <a:pPr algn="just">
              <a:spcBef>
                <a:spcPts val="300"/>
              </a:spcBef>
              <a:defRPr sz="1400"/>
            </a:pPr>
            <a:r>
              <a:rPr u="sng">
                <a:solidFill>
                  <a:srgbClr val="009999"/>
                </a:solidFill>
                <a:uFill>
                  <a:solidFill>
                    <a:srgbClr val="009999"/>
                  </a:solidFill>
                </a:uFill>
                <a:hlinkClick r:id="rId4"/>
              </a:rPr>
              <a:t>http://lrv.regione.liguria.it/liguriass_prod/articolo?urndoc=urn:nir:regione.liguria:legge:1999-06-21;18</a:t>
            </a:r>
          </a:p>
          <a:p>
            <a:pPr>
              <a:spcBef>
                <a:spcPts val="700"/>
              </a:spcBef>
              <a:defRPr b="1"/>
            </a:pPr>
            <a:endParaRPr u="sng">
              <a:solidFill>
                <a:srgbClr val="009999"/>
              </a:solidFill>
              <a:uFill>
                <a:solidFill>
                  <a:srgbClr val="009999"/>
                </a:solidFill>
              </a:uFill>
              <a:hlinkClick r:id="rId4"/>
            </a:endParaRPr>
          </a:p>
          <a:p>
            <a:pPr>
              <a:spcBef>
                <a:spcPts val="400"/>
              </a:spcBef>
              <a:defRPr b="1"/>
            </a:pPr>
            <a:r>
              <a:t>Art. 91 c. 1 ter 2</a:t>
            </a:r>
            <a:endParaRPr sz="3200"/>
          </a:p>
          <a:p>
            <a:pPr algn="just">
              <a:spcBef>
                <a:spcPts val="300"/>
              </a:spcBef>
              <a:defRPr sz="1600" i="1"/>
            </a:pPr>
            <a:r>
              <a:t>«La Regione, nell’ambito della disciplina prevista dagli articoli 61, comma 1, lettera h), e 65 del decreto legislativo 3 aprile 2006, n. 152 (Norme in materia ambientale) e successive modificazioni e integrazioni, in attuazione degli indirizzi e sulla base delle risultanze dei Piani di Bacino Distrettuali, anche Stralcio, provvede, previo parere vincolante dell’Autorità di bacino distrettuale, con regolamento, a emanare le disposizioni concernenti l’attuazione dei Piani medesimi con particolare riferimento al settore urbanistico, per le aree a pericolosità idraulica e geomorfologica»</a:t>
            </a:r>
            <a:endParaRPr b="1"/>
          </a:p>
          <a:p>
            <a:pPr algn="just">
              <a:spcBef>
                <a:spcPts val="700"/>
              </a:spcBef>
              <a:defRPr b="1" i="1"/>
            </a:pPr>
            <a:endParaRPr b="1"/>
          </a:p>
          <a:p>
            <a:pPr algn="just">
              <a:spcBef>
                <a:spcPts val="300"/>
              </a:spcBef>
              <a:defRPr sz="1600"/>
            </a:pPr>
            <a:r>
              <a:t>Comma inserito dall'</a:t>
            </a:r>
            <a:r>
              <a:rPr u="sng">
                <a:solidFill>
                  <a:srgbClr val="009999"/>
                </a:solidFill>
                <a:uFill>
                  <a:solidFill>
                    <a:srgbClr val="009999"/>
                  </a:solidFill>
                </a:uFill>
                <a:hlinkClick r:id="rId5"/>
              </a:rPr>
              <a:t>art. 33 della L.R. 29 dicembre 2021, n. 22</a:t>
            </a:r>
            <a:r>
              <a:t> e così sostituito dall'</a:t>
            </a:r>
            <a:r>
              <a:rPr u="sng">
                <a:solidFill>
                  <a:srgbClr val="009999"/>
                </a:solidFill>
                <a:uFill>
                  <a:solidFill>
                    <a:srgbClr val="009999"/>
                  </a:solidFill>
                </a:uFill>
                <a:hlinkClick r:id="rId6"/>
              </a:rPr>
              <a:t>art. 3 della L.R. 15 luglio 2022, n. 7</a:t>
            </a:r>
            <a:r>
              <a:t> </a:t>
            </a:r>
            <a:endParaRPr b="1" i="1"/>
          </a:p>
        </p:txBody>
      </p:sp>
      <p:sp>
        <p:nvSpPr>
          <p:cNvPr id="187" name="Segnaposto contenuto 3"/>
          <p:cNvSpPr txBox="1"/>
          <p:nvPr/>
        </p:nvSpPr>
        <p:spPr>
          <a:xfrm>
            <a:off x="1672500" y="257231"/>
            <a:ext cx="6968578" cy="667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spcBef>
                <a:spcPts val="400"/>
              </a:spcBef>
              <a:defRPr sz="2000" b="1">
                <a:solidFill>
                  <a:srgbClr val="A50021"/>
                </a:solidFill>
                <a:effectLst>
                  <a:outerShdw blurRad="38100" dist="25400" dir="2700000" rotWithShape="0">
                    <a:srgbClr val="000000">
                      <a:alpha val="75000"/>
                    </a:srgbClr>
                  </a:outerShdw>
                </a:effectLst>
              </a:defRPr>
            </a:lvl1pPr>
          </a:lstStyle>
          <a:p>
            <a:r>
              <a:t>ARTICOLO 91 COMMA 1 TER 2 DELLA LEGGE REGIONALE 18/1999</a:t>
            </a:r>
          </a:p>
        </p:txBody>
      </p:sp>
      <p:pic>
        <p:nvPicPr>
          <p:cNvPr id="188" name="Immagine 8" descr="Immagine 8"/>
          <p:cNvPicPr>
            <a:picLocks noChangeAspect="1"/>
          </p:cNvPicPr>
          <p:nvPr/>
        </p:nvPicPr>
        <p:blipFill>
          <a:blip r:embed="rId7">
            <a:extLst/>
          </a:blip>
          <a:stretch>
            <a:fillRect/>
          </a:stretch>
        </p:blipFill>
        <p:spPr>
          <a:xfrm>
            <a:off x="457201" y="319585"/>
            <a:ext cx="1246562" cy="681262"/>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191"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192" name="Segnaposto contenuto 3"/>
          <p:cNvSpPr txBox="1"/>
          <p:nvPr/>
        </p:nvSpPr>
        <p:spPr>
          <a:xfrm>
            <a:off x="502919" y="1435721"/>
            <a:ext cx="8138161" cy="6949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spcBef>
                <a:spcPts val="300"/>
              </a:spcBef>
              <a:defRPr sz="1500"/>
            </a:pPr>
            <a:r>
              <a:t>In base a quanto stabilito dall’art. 91 c. 1 ter 2 della L.R. 18/1999, è prevista l’emanazione di un </a:t>
            </a:r>
            <a:r>
              <a:rPr b="1" u="sng"/>
              <a:t>Regolamento della Regione Liguria</a:t>
            </a:r>
            <a:r>
              <a:rPr b="1"/>
              <a:t> </a:t>
            </a:r>
            <a:r>
              <a:t>per dare attuazione e piena operatività al PGRA, con particolare riferimento al settore urbanistico, nel territorio ligure del distretto idrografico dell’Appennino Settentrionale, </a:t>
            </a:r>
            <a:r>
              <a:rPr b="1"/>
              <a:t>entro il termine di 90 giorni dall’entrata in vigore del D.P.C.M. 01/12/2022</a:t>
            </a:r>
            <a:r>
              <a:t>.</a:t>
            </a:r>
            <a:endParaRPr sz="3200"/>
          </a:p>
          <a:p>
            <a:pPr algn="just">
              <a:spcBef>
                <a:spcPts val="700"/>
              </a:spcBef>
              <a:defRPr sz="1500"/>
            </a:pPr>
            <a:endParaRPr sz="3200"/>
          </a:p>
          <a:p>
            <a:pPr algn="just">
              <a:spcBef>
                <a:spcPts val="300"/>
              </a:spcBef>
              <a:defRPr sz="1500" b="1"/>
            </a:pPr>
            <a:r>
              <a:t>I Piani di Bacino</a:t>
            </a:r>
            <a:r>
              <a:rPr b="0"/>
              <a:t> relativi ai bacini regionali liguri e alla parte ligure del bacino interregionale del fiume Magra sono tuttora vigenti ai sensi dell’art. 170 c. 11 del D.Lgs. 152/2006, e, </a:t>
            </a:r>
            <a:r>
              <a:rPr u="sng"/>
              <a:t>per quanto riguarda la parte idraulica</a:t>
            </a:r>
            <a:r>
              <a:rPr b="0"/>
              <a:t>, </a:t>
            </a:r>
            <a:r>
              <a:t>saranno superati dal PGRA </a:t>
            </a:r>
            <a:r>
              <a:rPr b="0"/>
              <a:t>solo a seguito dell’approvazione della disciplina attuativa di cui al suddetto Regolamento Regionale.</a:t>
            </a:r>
            <a:endParaRPr sz="3200"/>
          </a:p>
          <a:p>
            <a:pPr algn="just">
              <a:spcBef>
                <a:spcPts val="700"/>
              </a:spcBef>
              <a:defRPr sz="1500"/>
            </a:pPr>
            <a:endParaRPr sz="3200"/>
          </a:p>
          <a:p>
            <a:pPr algn="just">
              <a:spcBef>
                <a:spcPts val="300"/>
              </a:spcBef>
              <a:defRPr sz="1500"/>
            </a:pPr>
            <a:r>
              <a:t>Nel rispetto dell’art. 91 c. 1 ter 2 della L.R. 18/1999, lo Schema di Regolamento ha già ottenuto il </a:t>
            </a:r>
            <a:r>
              <a:rPr b="1" u="sng"/>
              <a:t>parere favorevole senza prescrizioni</a:t>
            </a:r>
            <a:r>
              <a:rPr b="1"/>
              <a:t> </a:t>
            </a:r>
            <a:r>
              <a:rPr b="1" u="sng"/>
              <a:t>dell’Autorità di Bacino Distrettuale dell’Appennino Settentrionale</a:t>
            </a:r>
            <a:r>
              <a:t>.</a:t>
            </a:r>
            <a:endParaRPr sz="3200"/>
          </a:p>
          <a:p>
            <a:pPr algn="just">
              <a:spcBef>
                <a:spcPts val="700"/>
              </a:spcBef>
              <a:defRPr sz="1500"/>
            </a:pPr>
            <a:endParaRPr sz="3200"/>
          </a:p>
          <a:p>
            <a:pPr algn="just">
              <a:spcBef>
                <a:spcPts val="300"/>
              </a:spcBef>
              <a:defRPr sz="1500"/>
            </a:pPr>
            <a:r>
              <a:t>Con D.G.R. n. 416 del 11/05/2023, </a:t>
            </a:r>
            <a:r>
              <a:rPr b="1" u="sng"/>
              <a:t>lo Schema di Regolamento è stato trasmesso alla Commissione IV Territorio Ambiente del Consiglio Regionale per il parere di competenza</a:t>
            </a:r>
            <a:r>
              <a:t>.</a:t>
            </a:r>
            <a:endParaRPr b="1" i="1"/>
          </a:p>
          <a:p>
            <a:pPr algn="ctr">
              <a:spcBef>
                <a:spcPts val="700"/>
              </a:spcBef>
              <a:defRPr b="1" i="1"/>
            </a:pPr>
            <a:endParaRPr b="1" i="1"/>
          </a:p>
          <a:p>
            <a:pPr algn="ctr">
              <a:spcBef>
                <a:spcPts val="700"/>
              </a:spcBef>
              <a:defRPr b="1" i="1"/>
            </a:pPr>
            <a:endParaRPr b="1" i="1"/>
          </a:p>
          <a:p>
            <a:pPr algn="ctr">
              <a:spcBef>
                <a:spcPts val="700"/>
              </a:spcBef>
              <a:defRPr b="1" i="1"/>
            </a:pPr>
            <a:endParaRPr b="1" i="1"/>
          </a:p>
          <a:p>
            <a:pPr algn="ctr">
              <a:spcBef>
                <a:spcPts val="700"/>
              </a:spcBef>
              <a:defRPr b="1" i="1"/>
            </a:pPr>
            <a:endParaRPr b="1" i="1"/>
          </a:p>
          <a:p>
            <a:pPr algn="ctr">
              <a:spcBef>
                <a:spcPts val="700"/>
              </a:spcBef>
              <a:defRPr b="1" i="1"/>
            </a:pPr>
            <a:endParaRPr b="1" i="1"/>
          </a:p>
          <a:p>
            <a:pPr algn="ctr">
              <a:spcBef>
                <a:spcPts val="700"/>
              </a:spcBef>
            </a:pPr>
            <a:endParaRPr b="1" i="1"/>
          </a:p>
        </p:txBody>
      </p:sp>
      <p:sp>
        <p:nvSpPr>
          <p:cNvPr id="193"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196"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197" name="Segnaposto contenuto 3"/>
          <p:cNvSpPr txBox="1"/>
          <p:nvPr/>
        </p:nvSpPr>
        <p:spPr>
          <a:xfrm>
            <a:off x="390670" y="1409818"/>
            <a:ext cx="8138161" cy="7477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spcBef>
                <a:spcPts val="600"/>
              </a:spcBef>
              <a:defRPr sz="2500" b="1"/>
            </a:pPr>
            <a:r>
              <a:t>PRINCIPI GENERALI</a:t>
            </a:r>
          </a:p>
          <a:p>
            <a:pPr algn="just">
              <a:spcBef>
                <a:spcPts val="600"/>
              </a:spcBef>
              <a:defRPr sz="2500" b="1"/>
            </a:pPr>
            <a:endParaRPr sz="3200"/>
          </a:p>
          <a:p>
            <a:pPr marL="285750" indent="-285750" algn="just">
              <a:spcBef>
                <a:spcPts val="600"/>
              </a:spcBef>
              <a:buSzPct val="100000"/>
              <a:buChar char="➢"/>
              <a:defRPr u="sng"/>
            </a:pPr>
            <a:r>
              <a:t>GLI INTERVENTI IN AREE A PERICOLOSITA’ DA INONDAZIONE DEVONO ESSERE REALIZZATI IN CONDIZIONI DI GESTIONE DEL RISCHIO</a:t>
            </a:r>
          </a:p>
          <a:p>
            <a:pPr algn="just">
              <a:spcBef>
                <a:spcPts val="600"/>
              </a:spcBef>
              <a:defRPr u="sng"/>
            </a:pPr>
            <a:endParaRPr/>
          </a:p>
          <a:p>
            <a:pPr marL="285750" indent="-285750" algn="just">
              <a:spcBef>
                <a:spcPts val="600"/>
              </a:spcBef>
              <a:buSzPct val="100000"/>
              <a:buChar char="➢"/>
              <a:defRPr u="sng"/>
            </a:pPr>
            <a:r>
              <a:t>LE AREE INONDABILI NON SONO TUTTE UGUALI (BATTENTI, VELOCITA’)</a:t>
            </a:r>
          </a:p>
          <a:p>
            <a:pPr algn="just">
              <a:spcBef>
                <a:spcPts val="600"/>
              </a:spcBef>
              <a:defRPr u="sng"/>
            </a:pPr>
            <a:endParaRPr/>
          </a:p>
          <a:p>
            <a:pPr marL="285750" indent="-285750" algn="just">
              <a:spcBef>
                <a:spcPts val="600"/>
              </a:spcBef>
              <a:buSzPct val="100000"/>
              <a:buChar char="➢"/>
              <a:defRPr u="sng"/>
            </a:pPr>
            <a:r>
              <a:t>SI PUO’ COSTRUIRE SOLO DOVE GLI STUDI EVIDENZIANO MINORE PERICOLOSITA</a:t>
            </a:r>
            <a:r>
              <a:rPr u="none"/>
              <a:t>’</a:t>
            </a:r>
          </a:p>
          <a:p>
            <a:pPr algn="just">
              <a:spcBef>
                <a:spcPts val="600"/>
              </a:spcBef>
              <a:defRPr u="sng"/>
            </a:pPr>
            <a:endParaRPr u="none"/>
          </a:p>
          <a:p>
            <a:pPr marL="285750" indent="-285750" algn="just">
              <a:spcBef>
                <a:spcPts val="600"/>
              </a:spcBef>
              <a:buSzPct val="100000"/>
              <a:buChar char="➢"/>
              <a:defRPr u="sng"/>
            </a:pPr>
            <a:r>
              <a:t>MAGGIORE CONOSCENZA MINORI VINCOLI </a:t>
            </a:r>
          </a:p>
          <a:p>
            <a:pPr algn="just">
              <a:spcBef>
                <a:spcPts val="700"/>
              </a:spcBef>
              <a:defRPr sz="2400" b="1" i="1"/>
            </a:pPr>
            <a:endParaRPr/>
          </a:p>
          <a:p>
            <a:pPr algn="ctr">
              <a:spcBef>
                <a:spcPts val="700"/>
              </a:spcBef>
              <a:defRPr b="1" i="1"/>
            </a:pPr>
            <a:endParaRPr/>
          </a:p>
          <a:p>
            <a:pPr algn="ctr">
              <a:spcBef>
                <a:spcPts val="700"/>
              </a:spcBef>
              <a:defRPr b="1" i="1"/>
            </a:pPr>
            <a:endParaRPr/>
          </a:p>
          <a:p>
            <a:pPr algn="ctr">
              <a:spcBef>
                <a:spcPts val="700"/>
              </a:spcBef>
              <a:defRPr b="1" i="1"/>
            </a:pPr>
            <a:endParaRPr/>
          </a:p>
          <a:p>
            <a:pPr algn="ctr">
              <a:spcBef>
                <a:spcPts val="700"/>
              </a:spcBef>
              <a:defRPr b="1" i="1"/>
            </a:pPr>
            <a:endParaRPr/>
          </a:p>
          <a:p>
            <a:pPr algn="ctr">
              <a:spcBef>
                <a:spcPts val="700"/>
              </a:spcBef>
              <a:defRPr b="1" i="1"/>
            </a:pPr>
            <a:endParaRPr/>
          </a:p>
          <a:p>
            <a:pPr algn="ctr">
              <a:spcBef>
                <a:spcPts val="700"/>
              </a:spcBef>
            </a:pPr>
            <a:endParaRPr/>
          </a:p>
        </p:txBody>
      </p:sp>
      <p:sp>
        <p:nvSpPr>
          <p:cNvPr id="198"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201"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202" name="Segnaposto contenuto 3"/>
          <p:cNvSpPr txBox="1"/>
          <p:nvPr/>
        </p:nvSpPr>
        <p:spPr>
          <a:xfrm>
            <a:off x="502919" y="1435721"/>
            <a:ext cx="8138161" cy="5436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spcBef>
                <a:spcPts val="600"/>
              </a:spcBef>
              <a:defRPr sz="1600" b="1"/>
            </a:pPr>
            <a:r>
              <a:t>PRINCIPI GENERALI</a:t>
            </a:r>
            <a:endParaRPr sz="3200"/>
          </a:p>
          <a:p>
            <a:pPr marL="285750" indent="-285750" algn="just">
              <a:spcBef>
                <a:spcPts val="600"/>
              </a:spcBef>
              <a:buSzPct val="100000"/>
              <a:buChar char="➢"/>
              <a:defRPr sz="1600" u="sng"/>
            </a:pPr>
            <a:r>
              <a:t>Rispetto delle finalità e dei contenuti del PGRA </a:t>
            </a:r>
            <a:r>
              <a:rPr u="none"/>
              <a:t>del distretto idrografico dell’Appennino Settentrionale, in particolare delle norme e degli indirizzi della Disciplina di Piano</a:t>
            </a:r>
            <a:endParaRPr sz="3200"/>
          </a:p>
          <a:p>
            <a:pPr marL="285750" indent="-285750" algn="just">
              <a:spcBef>
                <a:spcPts val="600"/>
              </a:spcBef>
              <a:buSzPct val="100000"/>
              <a:buChar char="➢"/>
              <a:defRPr sz="1600" u="sng"/>
            </a:pPr>
            <a:r>
              <a:t>Continuità</a:t>
            </a:r>
            <a:r>
              <a:rPr u="none"/>
              <a:t>, </a:t>
            </a:r>
            <a:r>
              <a:t>per quanto possibile</a:t>
            </a:r>
            <a:r>
              <a:rPr u="none"/>
              <a:t>, </a:t>
            </a:r>
            <a:r>
              <a:t>con le normative dei «vecchi» PAI</a:t>
            </a:r>
            <a:r>
              <a:rPr u="none"/>
              <a:t> dei bacini regionali liguri e del bacino interregionale del fiume Magra</a:t>
            </a:r>
            <a:endParaRPr sz="3200"/>
          </a:p>
          <a:p>
            <a:pPr marL="285750" indent="-285750" algn="just">
              <a:spcBef>
                <a:spcPts val="600"/>
              </a:spcBef>
              <a:buSzPct val="100000"/>
              <a:buChar char="➢"/>
              <a:defRPr sz="1600"/>
            </a:pPr>
            <a:r>
              <a:t>Introduzione di </a:t>
            </a:r>
            <a:r>
              <a:rPr u="sng"/>
              <a:t>specifiche definizioni </a:t>
            </a:r>
            <a:r>
              <a:t>per l’applicazione del Regolamento</a:t>
            </a:r>
            <a:endParaRPr sz="3200"/>
          </a:p>
          <a:p>
            <a:pPr marL="285750" indent="-285750" algn="just">
              <a:spcBef>
                <a:spcPts val="600"/>
              </a:spcBef>
              <a:buSzPct val="100000"/>
              <a:buChar char="➢"/>
              <a:defRPr sz="1600"/>
            </a:pPr>
            <a:r>
              <a:t>Disciplina delle aree a pericolosità da </a:t>
            </a:r>
            <a:r>
              <a:rPr u="sng"/>
              <a:t>alluvione fluviale e costiera</a:t>
            </a:r>
            <a:endParaRPr sz="3200"/>
          </a:p>
          <a:p>
            <a:pPr marL="285750" indent="-285750" algn="just">
              <a:spcBef>
                <a:spcPts val="600"/>
              </a:spcBef>
              <a:buSzPct val="100000"/>
              <a:buChar char="➢"/>
              <a:defRPr sz="1600" u="sng"/>
            </a:pPr>
            <a:r>
              <a:t>Riduzione dei pareri di Regione Liguria</a:t>
            </a:r>
            <a:r>
              <a:rPr u="none"/>
              <a:t> su interventi in aree disciplinate dal Regolamento</a:t>
            </a:r>
            <a:endParaRPr sz="3200"/>
          </a:p>
          <a:p>
            <a:pPr algn="just">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pPr>
            <a:endParaRPr sz="3200"/>
          </a:p>
        </p:txBody>
      </p:sp>
      <p:sp>
        <p:nvSpPr>
          <p:cNvPr id="203"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206"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207" name="Segnaposto contenuto 3"/>
          <p:cNvSpPr txBox="1"/>
          <p:nvPr/>
        </p:nvSpPr>
        <p:spPr>
          <a:xfrm>
            <a:off x="502919" y="1435722"/>
            <a:ext cx="8138161" cy="74601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spcBef>
                <a:spcPts val="600"/>
              </a:spcBef>
              <a:defRPr sz="1600" b="1"/>
            </a:pPr>
            <a:r>
              <a:t>ARTICOLAZIONE</a:t>
            </a:r>
            <a:endParaRPr sz="3200"/>
          </a:p>
          <a:p>
            <a:pPr algn="just">
              <a:spcBef>
                <a:spcPts val="600"/>
              </a:spcBef>
              <a:defRPr sz="1600"/>
            </a:pPr>
            <a:r>
              <a:t>Lo Schema di Regolamento è costituito da </a:t>
            </a:r>
            <a:r>
              <a:rPr b="1"/>
              <a:t>21 articoli</a:t>
            </a:r>
            <a:r>
              <a:t>, organizzati in </a:t>
            </a:r>
            <a:r>
              <a:rPr b="1"/>
              <a:t>4 Titoli</a:t>
            </a:r>
            <a:r>
              <a:t>, e </a:t>
            </a:r>
            <a:r>
              <a:rPr b="1"/>
              <a:t>3 Allegati</a:t>
            </a:r>
            <a:r>
              <a:t>:</a:t>
            </a:r>
            <a:endParaRPr sz="3200"/>
          </a:p>
          <a:p>
            <a:pPr marL="285750" indent="-285750" algn="just">
              <a:spcBef>
                <a:spcPts val="600"/>
              </a:spcBef>
              <a:buSzPct val="100000"/>
              <a:buChar char="➢"/>
              <a:defRPr sz="1600" u="sng"/>
            </a:pPr>
            <a:r>
              <a:t>TITOLO I</a:t>
            </a:r>
            <a:r>
              <a:rPr u="none"/>
              <a:t> (Disposizioni generali): artt. 1-3</a:t>
            </a:r>
            <a:endParaRPr sz="3200"/>
          </a:p>
          <a:p>
            <a:pPr marL="285750" indent="-285750" algn="just">
              <a:spcBef>
                <a:spcPts val="600"/>
              </a:spcBef>
              <a:buSzPct val="100000"/>
              <a:buChar char="➢"/>
              <a:defRPr sz="1600" u="sng"/>
            </a:pPr>
            <a:r>
              <a:t>TITOLO II </a:t>
            </a:r>
            <a:r>
              <a:rPr u="none"/>
              <a:t>(Disciplina delle aree a pericolosità da alluvione mappate dal PGRA): artt. 4-7</a:t>
            </a:r>
            <a:endParaRPr sz="3200"/>
          </a:p>
          <a:p>
            <a:pPr marL="285750" indent="-285750" algn="just">
              <a:spcBef>
                <a:spcPts val="600"/>
              </a:spcBef>
              <a:buSzPct val="100000"/>
              <a:buChar char="➢"/>
              <a:defRPr sz="1600" u="sng"/>
            </a:pPr>
            <a:r>
              <a:t>TITOLO III </a:t>
            </a:r>
            <a:r>
              <a:rPr u="none"/>
              <a:t>(Ulteriori disposizioni di disciplina del territorio): artt. 8-13</a:t>
            </a:r>
            <a:endParaRPr sz="3200"/>
          </a:p>
          <a:p>
            <a:pPr marL="285750" indent="-285750" algn="just">
              <a:spcBef>
                <a:spcPts val="600"/>
              </a:spcBef>
              <a:buSzPct val="100000"/>
              <a:buChar char="➢"/>
              <a:defRPr sz="1600" u="sng"/>
            </a:pPr>
            <a:r>
              <a:t>TITOLO IV </a:t>
            </a:r>
            <a:r>
              <a:rPr u="none"/>
              <a:t>(Disposizioni finali e transitorie): artt. 14-21</a:t>
            </a:r>
            <a:endParaRPr sz="3200"/>
          </a:p>
          <a:p>
            <a:pPr marL="285750" indent="-285750" algn="just">
              <a:spcBef>
                <a:spcPts val="600"/>
              </a:spcBef>
              <a:buSzPct val="100000"/>
              <a:buChar char="➢"/>
              <a:defRPr sz="1600" u="sng"/>
            </a:pPr>
            <a:r>
              <a:t>ALLEGATO 1</a:t>
            </a:r>
            <a:r>
              <a:rPr u="none"/>
              <a:t>: Accorgimenti tecnico-costruttivi per il non aumento delle condizioni di rischio idraulico</a:t>
            </a:r>
            <a:endParaRPr sz="3200"/>
          </a:p>
          <a:p>
            <a:pPr marL="285750" indent="-285750" algn="just">
              <a:spcBef>
                <a:spcPts val="600"/>
              </a:spcBef>
              <a:buSzPct val="100000"/>
              <a:buChar char="➢"/>
              <a:defRPr sz="1600" u="sng"/>
            </a:pPr>
            <a:r>
              <a:t>ALLEGATO 2</a:t>
            </a:r>
            <a:r>
              <a:rPr u="none"/>
              <a:t>: Criteri per la individuazione di aree a minore pericolosità relativa all’interno di aree a pericolosità elevata e media da alluvione fluviale P3 e P2</a:t>
            </a:r>
            <a:endParaRPr sz="3200"/>
          </a:p>
          <a:p>
            <a:pPr marL="285750" indent="-285750" algn="just">
              <a:spcBef>
                <a:spcPts val="600"/>
              </a:spcBef>
              <a:buSzPct val="100000"/>
              <a:buChar char="➢"/>
              <a:defRPr sz="1600" u="sng"/>
            </a:pPr>
            <a:r>
              <a:t>ALLEGATO 3</a:t>
            </a:r>
            <a:r>
              <a:rPr u="none"/>
              <a:t>: Condizioni di ammissibilità di interventi comportanti modificazioni morfologiche in aree a pericolosità da alluvione fluviale</a:t>
            </a:r>
            <a:endParaRPr sz="3200"/>
          </a:p>
          <a:p>
            <a:pPr marL="285750" indent="-285750" algn="just">
              <a:spcBef>
                <a:spcPts val="700"/>
              </a:spcBef>
              <a:buSzPct val="100000"/>
              <a:buChar char="➢"/>
              <a:defRPr sz="1600"/>
            </a:pPr>
            <a:endParaRPr sz="3200"/>
          </a:p>
          <a:p>
            <a:pPr marL="285750" indent="-285750" algn="just">
              <a:spcBef>
                <a:spcPts val="700"/>
              </a:spcBef>
              <a:buSzPct val="100000"/>
              <a:buChar char="➢"/>
              <a:defRPr sz="1600"/>
            </a:pPr>
            <a:endParaRPr sz="3200"/>
          </a:p>
          <a:p>
            <a:pPr algn="just">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pPr>
            <a:endParaRPr sz="3200"/>
          </a:p>
        </p:txBody>
      </p:sp>
      <p:sp>
        <p:nvSpPr>
          <p:cNvPr id="208"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211"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212" name="Segnaposto contenuto 3"/>
          <p:cNvSpPr txBox="1"/>
          <p:nvPr/>
        </p:nvSpPr>
        <p:spPr>
          <a:xfrm>
            <a:off x="502919" y="1435722"/>
            <a:ext cx="8138161" cy="62757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20000"/>
              </a:lnSpc>
              <a:spcBef>
                <a:spcPts val="600"/>
              </a:spcBef>
              <a:defRPr sz="1200" b="1"/>
            </a:pPr>
            <a:r>
              <a:t>Articolo 1</a:t>
            </a:r>
            <a:endParaRPr sz="3200"/>
          </a:p>
          <a:p>
            <a:pPr algn="ctr">
              <a:lnSpc>
                <a:spcPct val="120000"/>
              </a:lnSpc>
              <a:spcBef>
                <a:spcPts val="600"/>
              </a:spcBef>
              <a:defRPr sz="1200" b="1"/>
            </a:pPr>
            <a:r>
              <a:t>(Finalità)</a:t>
            </a:r>
            <a:endParaRPr sz="3200"/>
          </a:p>
          <a:p>
            <a:pPr algn="just">
              <a:lnSpc>
                <a:spcPct val="120000"/>
              </a:lnSpc>
              <a:spcBef>
                <a:spcPts val="600"/>
              </a:spcBef>
              <a:defRPr sz="1200"/>
            </a:pPr>
            <a:r>
              <a:t>1. Con il presente regolamento, la Regione, in attuazione dell’articolo 91, comma 1 ter 2 della legge regionale 21 giugno 1999, n. 18 (Adeguamento delle discipline e conferimento delle funzioni agli enti locali in materia di ambiente, difesa del suolo ed energia), nell’ambito della disciplina prevista dall’articolo 65 del decreto legislativo 3 aprile 2006, n. 152 (Norme in materia ambientale), emana, previo parere vincolante dell’Autorità di Bacino Distrettuale dell’Appennino Settentrionale, le disposizioni per la gestione del rischio nelle aree a pericolosità da alluvione fluviale e costiera, in attuazione degli indirizzi e sulla base delle risultanze del Piano di Gestione del Rischio Alluvioni (nel seguito PGRA), la cui disciplina trova applicazione per tutto quanto non espressamente previsto dal presente regolamento.</a:t>
            </a:r>
            <a:endParaRPr sz="3200"/>
          </a:p>
          <a:p>
            <a:pPr algn="just">
              <a:lnSpc>
                <a:spcPct val="120000"/>
              </a:lnSpc>
              <a:spcBef>
                <a:spcPts val="600"/>
              </a:spcBef>
              <a:defRPr sz="1200"/>
            </a:pPr>
            <a:r>
              <a:t>2. Il presente Regolamento ha l’obiettivo di perseguire livelli di gestione sostenibili del rischio da alluvione fluviale e costiera, in relazione alle trasformazioni del territorio e dell’uso del suolo, mediante la disciplina delle condizioni di gestione del rischio nelle aree a pericolosità da alluvione, come perimetrate nel PGRA vigente.</a:t>
            </a:r>
            <a:endParaRPr sz="3200"/>
          </a:p>
          <a:p>
            <a:pPr algn="just">
              <a:lnSpc>
                <a:spcPct val="120000"/>
              </a:lnSpc>
              <a:spcBef>
                <a:spcPts val="600"/>
              </a:spcBef>
              <a:defRPr sz="1200"/>
            </a:pPr>
            <a:r>
              <a:t>3. Il presente Regolamento contiene, altresì, disposizioni di disciplina del territorio di competenza regionale ai sensi dell’art. 61 c. 1 lett. h) del D.Lgs. 152/2006.</a:t>
            </a:r>
            <a:endParaRPr sz="3200"/>
          </a:p>
          <a:p>
            <a:pPr algn="just">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pPr>
            <a:endParaRPr sz="3200"/>
          </a:p>
        </p:txBody>
      </p:sp>
      <p:sp>
        <p:nvSpPr>
          <p:cNvPr id="213"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Immagine 4" descr="Immagine 4"/>
          <p:cNvPicPr>
            <a:picLocks noChangeAspect="1"/>
          </p:cNvPicPr>
          <p:nvPr/>
        </p:nvPicPr>
        <p:blipFill>
          <a:blip r:embed="rId2">
            <a:extLst/>
          </a:blip>
          <a:stretch>
            <a:fillRect/>
          </a:stretch>
        </p:blipFill>
        <p:spPr>
          <a:xfrm>
            <a:off x="1382572" y="2772522"/>
            <a:ext cx="6362834" cy="3140599"/>
          </a:xfrm>
          <a:prstGeom prst="rect">
            <a:avLst/>
          </a:prstGeom>
          <a:ln w="12700">
            <a:miter lim="400000"/>
          </a:ln>
        </p:spPr>
      </p:pic>
      <p:pic>
        <p:nvPicPr>
          <p:cNvPr id="216" name="Picture 2" descr="Picture 2"/>
          <p:cNvPicPr>
            <a:picLocks noChangeAspect="1"/>
          </p:cNvPicPr>
          <p:nvPr/>
        </p:nvPicPr>
        <p:blipFill>
          <a:blip r:embed="rId3">
            <a:extLst/>
          </a:blip>
          <a:stretch>
            <a:fillRect/>
          </a:stretch>
        </p:blipFill>
        <p:spPr>
          <a:xfrm>
            <a:off x="0" y="5729287"/>
            <a:ext cx="9144000" cy="1128713"/>
          </a:xfrm>
          <a:prstGeom prst="rect">
            <a:avLst/>
          </a:prstGeom>
          <a:ln w="12700">
            <a:miter lim="400000"/>
          </a:ln>
        </p:spPr>
      </p:pic>
      <p:pic>
        <p:nvPicPr>
          <p:cNvPr id="217" name="Picture 4" descr="Picture 4"/>
          <p:cNvPicPr>
            <a:picLocks noChangeAspect="1"/>
          </p:cNvPicPr>
          <p:nvPr/>
        </p:nvPicPr>
        <p:blipFill>
          <a:blip r:embed="rId4">
            <a:extLst/>
          </a:blip>
          <a:stretch>
            <a:fillRect/>
          </a:stretch>
        </p:blipFill>
        <p:spPr>
          <a:xfrm>
            <a:off x="8077200" y="5988050"/>
            <a:ext cx="503238" cy="717550"/>
          </a:xfrm>
          <a:prstGeom prst="rect">
            <a:avLst/>
          </a:prstGeom>
          <a:ln w="12700">
            <a:miter lim="400000"/>
          </a:ln>
        </p:spPr>
      </p:pic>
      <p:sp>
        <p:nvSpPr>
          <p:cNvPr id="218" name="Segnaposto contenuto 3"/>
          <p:cNvSpPr txBox="1"/>
          <p:nvPr/>
        </p:nvSpPr>
        <p:spPr>
          <a:xfrm>
            <a:off x="502919" y="1435722"/>
            <a:ext cx="8138161" cy="36354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20000"/>
              </a:lnSpc>
              <a:spcBef>
                <a:spcPts val="600"/>
              </a:spcBef>
              <a:defRPr sz="1200" b="1"/>
            </a:pPr>
            <a:r>
              <a:t>Articolo 2</a:t>
            </a:r>
            <a:endParaRPr sz="3200"/>
          </a:p>
          <a:p>
            <a:pPr algn="ctr">
              <a:lnSpc>
                <a:spcPct val="120000"/>
              </a:lnSpc>
              <a:spcBef>
                <a:spcPts val="600"/>
              </a:spcBef>
              <a:defRPr sz="1200" b="1"/>
            </a:pPr>
            <a:r>
              <a:t>(Ambito di applicazione)</a:t>
            </a:r>
            <a:endParaRPr sz="3200"/>
          </a:p>
          <a:p>
            <a:pPr algn="just">
              <a:lnSpc>
                <a:spcPct val="120000"/>
              </a:lnSpc>
              <a:spcBef>
                <a:spcPts val="600"/>
              </a:spcBef>
              <a:defRPr sz="1200"/>
            </a:pPr>
            <a:r>
              <a:t>1. Il presente Regolamento si applica esclusivamente ai bacini del territorio ligure che ricadono nel distretto idrografico dell’Appennino Settentrionale.</a:t>
            </a:r>
            <a:endParaRPr b="1" i="1"/>
          </a:p>
          <a:p>
            <a:pPr algn="ctr">
              <a:spcBef>
                <a:spcPts val="700"/>
              </a:spcBef>
              <a:defRPr b="1" i="1"/>
            </a:pPr>
            <a:endParaRPr b="1" i="1"/>
          </a:p>
          <a:p>
            <a:pPr algn="ctr">
              <a:spcBef>
                <a:spcPts val="700"/>
              </a:spcBef>
              <a:defRPr b="1" i="1"/>
            </a:pPr>
            <a:endParaRPr b="1" i="1"/>
          </a:p>
          <a:p>
            <a:pPr algn="ctr">
              <a:spcBef>
                <a:spcPts val="700"/>
              </a:spcBef>
              <a:defRPr b="1" i="1"/>
            </a:pPr>
            <a:endParaRPr b="1" i="1"/>
          </a:p>
          <a:p>
            <a:pPr algn="ctr">
              <a:spcBef>
                <a:spcPts val="700"/>
              </a:spcBef>
              <a:defRPr b="1" i="1"/>
            </a:pPr>
            <a:endParaRPr b="1" i="1"/>
          </a:p>
          <a:p>
            <a:pPr algn="ctr">
              <a:spcBef>
                <a:spcPts val="700"/>
              </a:spcBef>
              <a:defRPr b="1" i="1"/>
            </a:pPr>
            <a:endParaRPr b="1" i="1"/>
          </a:p>
          <a:p>
            <a:pPr algn="ctr">
              <a:spcBef>
                <a:spcPts val="700"/>
              </a:spcBef>
            </a:pPr>
            <a:endParaRPr b="1" i="1"/>
          </a:p>
        </p:txBody>
      </p:sp>
      <p:sp>
        <p:nvSpPr>
          <p:cNvPr id="219"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grpSp>
        <p:nvGrpSpPr>
          <p:cNvPr id="222" name="CasellaDiTesto 6"/>
          <p:cNvGrpSpPr/>
          <p:nvPr/>
        </p:nvGrpSpPr>
        <p:grpSpPr>
          <a:xfrm>
            <a:off x="3995997" y="4714652"/>
            <a:ext cx="360001" cy="360001"/>
            <a:chOff x="0" y="0"/>
            <a:chExt cx="359999" cy="359999"/>
          </a:xfrm>
        </p:grpSpPr>
        <p:sp>
          <p:nvSpPr>
            <p:cNvPr id="220" name="Cerchio"/>
            <p:cNvSpPr/>
            <p:nvPr/>
          </p:nvSpPr>
          <p:spPr>
            <a:xfrm>
              <a:off x="0" y="0"/>
              <a:ext cx="360000" cy="360000"/>
            </a:xfrm>
            <a:prstGeom prst="ellipse">
              <a:avLst/>
            </a:prstGeom>
            <a:noFill/>
            <a:ln w="38100" cap="flat">
              <a:solidFill>
                <a:srgbClr val="000000"/>
              </a:solidFill>
              <a:prstDash val="solid"/>
              <a:round/>
            </a:ln>
            <a:effectLst/>
          </p:spPr>
          <p:txBody>
            <a:bodyPr wrap="square" lIns="45719" tIns="45719" rIns="45719" bIns="45719" numCol="1" anchor="ctr">
              <a:noAutofit/>
            </a:bodyPr>
            <a:lstStyle/>
            <a:p>
              <a:pPr algn="ctr"/>
              <a:endParaRPr/>
            </a:p>
          </p:txBody>
        </p:sp>
        <p:sp>
          <p:nvSpPr>
            <p:cNvPr id="221" name="A"/>
            <p:cNvSpPr txBox="1"/>
            <p:nvPr/>
          </p:nvSpPr>
          <p:spPr>
            <a:xfrm>
              <a:off x="71770" y="38104"/>
              <a:ext cx="216460" cy="2837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2000" b="1"/>
              </a:lvl1pPr>
            </a:lstStyle>
            <a:p>
              <a:r>
                <a:t>A</a:t>
              </a:r>
            </a:p>
          </p:txBody>
        </p:sp>
      </p:grpSp>
      <p:grpSp>
        <p:nvGrpSpPr>
          <p:cNvPr id="225" name="CasellaDiTesto 7"/>
          <p:cNvGrpSpPr/>
          <p:nvPr/>
        </p:nvGrpSpPr>
        <p:grpSpPr>
          <a:xfrm>
            <a:off x="4732358" y="4714652"/>
            <a:ext cx="360001" cy="360001"/>
            <a:chOff x="0" y="0"/>
            <a:chExt cx="359999" cy="359999"/>
          </a:xfrm>
        </p:grpSpPr>
        <p:sp>
          <p:nvSpPr>
            <p:cNvPr id="223" name="Cerchio"/>
            <p:cNvSpPr/>
            <p:nvPr/>
          </p:nvSpPr>
          <p:spPr>
            <a:xfrm>
              <a:off x="0" y="0"/>
              <a:ext cx="360000" cy="360000"/>
            </a:xfrm>
            <a:prstGeom prst="ellipse">
              <a:avLst/>
            </a:prstGeom>
            <a:solidFill>
              <a:srgbClr val="FFB619"/>
            </a:solidFill>
            <a:ln w="19050" cap="flat">
              <a:solidFill>
                <a:srgbClr val="202020"/>
              </a:solidFill>
              <a:prstDash val="solid"/>
              <a:round/>
            </a:ln>
            <a:effectLst/>
          </p:spPr>
          <p:txBody>
            <a:bodyPr wrap="square" lIns="45719" tIns="45719" rIns="45719" bIns="45719" numCol="1" anchor="ctr">
              <a:noAutofit/>
            </a:bodyPr>
            <a:lstStyle/>
            <a:p>
              <a:pPr algn="ctr"/>
              <a:endParaRPr/>
            </a:p>
          </p:txBody>
        </p:sp>
        <p:sp>
          <p:nvSpPr>
            <p:cNvPr id="224" name="L"/>
            <p:cNvSpPr txBox="1"/>
            <p:nvPr/>
          </p:nvSpPr>
          <p:spPr>
            <a:xfrm>
              <a:off x="62245" y="38104"/>
              <a:ext cx="235510" cy="2837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2000" b="1">
                  <a:solidFill>
                    <a:srgbClr val="202020"/>
                  </a:solidFill>
                </a:defRPr>
              </a:lvl1pPr>
            </a:lstStyle>
            <a:p>
              <a:r>
                <a:t>L</a:t>
              </a:r>
            </a:p>
          </p:txBody>
        </p:sp>
      </p:grpSp>
      <p:grpSp>
        <p:nvGrpSpPr>
          <p:cNvPr id="228" name="CasellaDiTesto 8"/>
          <p:cNvGrpSpPr/>
          <p:nvPr/>
        </p:nvGrpSpPr>
        <p:grpSpPr>
          <a:xfrm>
            <a:off x="5488008" y="4714652"/>
            <a:ext cx="360001" cy="360001"/>
            <a:chOff x="0" y="0"/>
            <a:chExt cx="359999" cy="359999"/>
          </a:xfrm>
        </p:grpSpPr>
        <p:sp>
          <p:nvSpPr>
            <p:cNvPr id="226" name="Cerchio"/>
            <p:cNvSpPr/>
            <p:nvPr/>
          </p:nvSpPr>
          <p:spPr>
            <a:xfrm>
              <a:off x="0" y="0"/>
              <a:ext cx="360000" cy="360000"/>
            </a:xfrm>
            <a:prstGeom prst="ellipse">
              <a:avLst/>
            </a:prstGeom>
            <a:solidFill>
              <a:srgbClr val="B58312"/>
            </a:solidFill>
            <a:ln w="19050" cap="flat">
              <a:solidFill>
                <a:srgbClr val="202020"/>
              </a:solidFill>
              <a:prstDash val="solid"/>
              <a:round/>
            </a:ln>
            <a:effectLst/>
          </p:spPr>
          <p:txBody>
            <a:bodyPr wrap="square" lIns="45719" tIns="45719" rIns="45719" bIns="45719" numCol="1" anchor="ctr">
              <a:noAutofit/>
            </a:bodyPr>
            <a:lstStyle/>
            <a:p>
              <a:pPr algn="ctr"/>
              <a:endParaRPr/>
            </a:p>
          </p:txBody>
        </p:sp>
        <p:sp>
          <p:nvSpPr>
            <p:cNvPr id="227" name="M"/>
            <p:cNvSpPr txBox="1"/>
            <p:nvPr/>
          </p:nvSpPr>
          <p:spPr>
            <a:xfrm>
              <a:off x="62245" y="38104"/>
              <a:ext cx="235510" cy="2837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2000" b="1">
                  <a:solidFill>
                    <a:srgbClr val="202020"/>
                  </a:solidFill>
                </a:defRPr>
              </a:lvl1pPr>
            </a:lstStyle>
            <a:p>
              <a:r>
                <a:t>M</a:t>
              </a:r>
            </a:p>
          </p:txBody>
        </p:sp>
      </p:grpSp>
      <p:sp>
        <p:nvSpPr>
          <p:cNvPr id="229" name="CasellaDiTesto 1"/>
          <p:cNvSpPr txBox="1"/>
          <p:nvPr/>
        </p:nvSpPr>
        <p:spPr>
          <a:xfrm>
            <a:off x="4432196" y="4733226"/>
            <a:ext cx="1176125"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r>
              <a:t>=          +</a:t>
            </a:r>
          </a:p>
        </p:txBody>
      </p:sp>
      <p:sp>
        <p:nvSpPr>
          <p:cNvPr id="230" name="CasellaDiTesto 10"/>
          <p:cNvSpPr txBox="1"/>
          <p:nvPr/>
        </p:nvSpPr>
        <p:spPr>
          <a:xfrm>
            <a:off x="2593132" y="5616158"/>
            <a:ext cx="1176126" cy="442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defRPr sz="1200"/>
            </a:lvl1pPr>
          </a:lstStyle>
          <a:p>
            <a:r>
              <a:t>Ambito di applicazione</a:t>
            </a:r>
          </a:p>
        </p:txBody>
      </p:sp>
      <p:sp>
        <p:nvSpPr>
          <p:cNvPr id="231" name="CasellaDiTesto 12"/>
          <p:cNvSpPr txBox="1"/>
          <p:nvPr/>
        </p:nvSpPr>
        <p:spPr>
          <a:xfrm>
            <a:off x="3602871" y="5619590"/>
            <a:ext cx="1752736" cy="442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ctr">
              <a:spcBef>
                <a:spcPts val="300"/>
              </a:spcBef>
              <a:defRPr sz="1200"/>
            </a:pPr>
            <a:r>
              <a:t>Bacini regionali liguri</a:t>
            </a:r>
          </a:p>
          <a:p>
            <a:pPr algn="ctr">
              <a:defRPr sz="1000"/>
            </a:pPr>
            <a:r>
              <a:t>(UoM Regionale Liguria)</a:t>
            </a:r>
          </a:p>
        </p:txBody>
      </p:sp>
      <p:sp>
        <p:nvSpPr>
          <p:cNvPr id="232" name="CasellaDiTesto 13"/>
          <p:cNvSpPr txBox="1"/>
          <p:nvPr/>
        </p:nvSpPr>
        <p:spPr>
          <a:xfrm>
            <a:off x="5280526" y="5623633"/>
            <a:ext cx="2819535" cy="4428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ctr">
              <a:spcBef>
                <a:spcPts val="300"/>
              </a:spcBef>
              <a:defRPr sz="1200"/>
            </a:pPr>
            <a:r>
              <a:t>Parte ligure bacino interregionale Magra</a:t>
            </a:r>
          </a:p>
          <a:p>
            <a:pPr algn="ctr">
              <a:defRPr sz="1000"/>
            </a:pPr>
            <a:r>
              <a:t>(parte ligure UoM Magra)</a:t>
            </a:r>
          </a:p>
        </p:txBody>
      </p:sp>
      <p:sp>
        <p:nvSpPr>
          <p:cNvPr id="233" name="Connettore 2 3"/>
          <p:cNvSpPr/>
          <p:nvPr/>
        </p:nvSpPr>
        <p:spPr>
          <a:xfrm flipV="1">
            <a:off x="3337559" y="5074653"/>
            <a:ext cx="658438" cy="531701"/>
          </a:xfrm>
          <a:prstGeom prst="line">
            <a:avLst/>
          </a:prstGeom>
          <a:ln>
            <a:solidFill>
              <a:srgbClr val="000000"/>
            </a:solidFill>
            <a:tailEnd type="triangle"/>
          </a:ln>
        </p:spPr>
        <p:txBody>
          <a:bodyPr lIns="45719" rIns="45719"/>
          <a:lstStyle/>
          <a:p>
            <a:endParaRPr/>
          </a:p>
        </p:txBody>
      </p:sp>
      <p:sp>
        <p:nvSpPr>
          <p:cNvPr id="234" name="Connettore 2 15"/>
          <p:cNvSpPr/>
          <p:nvPr/>
        </p:nvSpPr>
        <p:spPr>
          <a:xfrm flipV="1">
            <a:off x="4505306" y="5132941"/>
            <a:ext cx="357080" cy="487195"/>
          </a:xfrm>
          <a:prstGeom prst="line">
            <a:avLst/>
          </a:prstGeom>
          <a:ln>
            <a:solidFill>
              <a:srgbClr val="000000"/>
            </a:solidFill>
            <a:tailEnd type="triangle"/>
          </a:ln>
        </p:spPr>
        <p:txBody>
          <a:bodyPr lIns="45719" rIns="45719"/>
          <a:lstStyle/>
          <a:p>
            <a:endParaRPr/>
          </a:p>
        </p:txBody>
      </p:sp>
      <p:sp>
        <p:nvSpPr>
          <p:cNvPr id="235" name="Connettore 2 17"/>
          <p:cNvSpPr/>
          <p:nvPr/>
        </p:nvSpPr>
        <p:spPr>
          <a:xfrm flipH="1" flipV="1">
            <a:off x="5773747" y="5108462"/>
            <a:ext cx="918061" cy="503717"/>
          </a:xfrm>
          <a:prstGeom prst="line">
            <a:avLst/>
          </a:prstGeom>
          <a:ln>
            <a:solidFill>
              <a:srgbClr val="000000"/>
            </a:solidFill>
            <a:tailEnd type="triangle"/>
          </a:ln>
        </p:spPr>
        <p:txBody>
          <a:bodyPr lIns="45719" rIns="45719"/>
          <a:lstStyle/>
          <a:p>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238"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239" name="Segnaposto contenuto 3"/>
          <p:cNvSpPr txBox="1"/>
          <p:nvPr/>
        </p:nvSpPr>
        <p:spPr>
          <a:xfrm>
            <a:off x="502919" y="1435721"/>
            <a:ext cx="8138161" cy="61614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20000"/>
              </a:lnSpc>
              <a:spcBef>
                <a:spcPts val="600"/>
              </a:spcBef>
              <a:defRPr sz="1200" b="1"/>
            </a:pPr>
            <a:r>
              <a:t>Articolo 3</a:t>
            </a:r>
            <a:endParaRPr sz="3200"/>
          </a:p>
          <a:p>
            <a:pPr algn="ctr">
              <a:lnSpc>
                <a:spcPct val="120000"/>
              </a:lnSpc>
              <a:spcBef>
                <a:spcPts val="600"/>
              </a:spcBef>
              <a:defRPr sz="1200" b="1"/>
            </a:pPr>
            <a:r>
              <a:t>(Definizioni)</a:t>
            </a:r>
            <a:endParaRPr sz="3200"/>
          </a:p>
          <a:p>
            <a:pPr algn="just">
              <a:lnSpc>
                <a:spcPct val="120000"/>
              </a:lnSpc>
              <a:spcBef>
                <a:spcPts val="600"/>
              </a:spcBef>
              <a:defRPr sz="1200"/>
            </a:pPr>
            <a:r>
              <a:t>1. Ai fini del presente Regolamento valgono le seguenti definizioni:</a:t>
            </a:r>
            <a:endParaRPr sz="3200"/>
          </a:p>
          <a:p>
            <a:pPr marL="228600" indent="-228600" algn="just">
              <a:lnSpc>
                <a:spcPct val="120000"/>
              </a:lnSpc>
              <a:spcBef>
                <a:spcPts val="600"/>
              </a:spcBef>
              <a:buSzPct val="100000"/>
              <a:buAutoNum type="alphaLcParenR"/>
              <a:defRPr sz="1200" b="1"/>
            </a:pPr>
            <a:r>
              <a:t>Accorgimenti tecnico-costruttivi finalizzati al non aumento del rischio idraulico</a:t>
            </a:r>
            <a:r>
              <a:rPr b="0"/>
              <a:t>: azioni di difesa locale di carattere edilizio-impiantistico su un edificio, impianto e/o infrastruttura esistente o da realizzare, finalizzati ad evitare danni in caso di inondazione duecentennale dell’area su cui sorge l’opera. Un elenco non esaustivo di tali accorgimenti è riportato in Allegato 1.</a:t>
            </a:r>
            <a:endParaRPr sz="3200"/>
          </a:p>
          <a:p>
            <a:pPr marL="228600" indent="-228600" algn="just">
              <a:lnSpc>
                <a:spcPct val="120000"/>
              </a:lnSpc>
              <a:spcBef>
                <a:spcPts val="600"/>
              </a:spcBef>
              <a:buSzPct val="100000"/>
              <a:buAutoNum type="alphaLcParenR"/>
              <a:defRPr sz="1200" b="1"/>
            </a:pPr>
            <a:r>
              <a:t>Ambiti di tessuto urbano consolidato: </a:t>
            </a:r>
            <a:r>
              <a:rPr b="0"/>
              <a:t>parti di territorio completamente edificate o da completare mediante interventi di integrazione urbanistico-edilizia, sempre all’interno di ambiti già edificati.</a:t>
            </a:r>
            <a:endParaRPr sz="3200"/>
          </a:p>
          <a:p>
            <a:pPr marL="228600" indent="-228600" algn="just">
              <a:lnSpc>
                <a:spcPct val="120000"/>
              </a:lnSpc>
              <a:spcBef>
                <a:spcPts val="600"/>
              </a:spcBef>
              <a:buSzPct val="100000"/>
              <a:buAutoNum type="alphaLcParenR"/>
              <a:defRPr sz="1200" b="1"/>
            </a:pPr>
            <a:r>
              <a:t>Ampliamento di edifici esistenti: </a:t>
            </a:r>
            <a:r>
              <a:rPr b="0"/>
              <a:t>modifiche volumetriche di edifici e manufatti edilizi esistenti che comportano un aumento superiore al 20% del volume esistente, in riferimento al volume geometrico del fabbricato inteso quale volume totale, fuori terra e interrato, misurato vuoto per pieno.</a:t>
            </a:r>
            <a:endParaRPr sz="3200"/>
          </a:p>
          <a:p>
            <a:pPr algn="just">
              <a:lnSpc>
                <a:spcPct val="120000"/>
              </a:lnSpc>
              <a:spcBef>
                <a:spcPts val="600"/>
              </a:spcBef>
              <a:defRPr sz="1200"/>
            </a:pPr>
            <a:r>
              <a:t>…</a:t>
            </a:r>
            <a:endParaRPr sz="3200"/>
          </a:p>
          <a:p>
            <a:pPr marL="228600" indent="-228600" algn="just">
              <a:lnSpc>
                <a:spcPct val="120000"/>
              </a:lnSpc>
              <a:spcBef>
                <a:spcPts val="700"/>
              </a:spcBef>
              <a:buSzPct val="100000"/>
              <a:buAutoNum type="alphaLcParenR"/>
              <a:defRPr sz="1200"/>
            </a:pPr>
            <a:endParaRPr sz="3200"/>
          </a:p>
          <a:p>
            <a:pPr algn="ctr">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pPr>
            <a:endParaRPr sz="3200"/>
          </a:p>
        </p:txBody>
      </p:sp>
      <p:sp>
        <p:nvSpPr>
          <p:cNvPr id="240"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243"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244" name="Segnaposto contenuto 3"/>
          <p:cNvSpPr txBox="1"/>
          <p:nvPr/>
        </p:nvSpPr>
        <p:spPr>
          <a:xfrm>
            <a:off x="502919" y="1435721"/>
            <a:ext cx="8138161" cy="71795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20000"/>
              </a:lnSpc>
              <a:spcBef>
                <a:spcPts val="600"/>
              </a:spcBef>
              <a:defRPr sz="1200" b="1"/>
            </a:pPr>
            <a:r>
              <a:t>Articolo 3</a:t>
            </a:r>
            <a:endParaRPr sz="3200"/>
          </a:p>
          <a:p>
            <a:pPr algn="ctr">
              <a:lnSpc>
                <a:spcPct val="120000"/>
              </a:lnSpc>
              <a:spcBef>
                <a:spcPts val="600"/>
              </a:spcBef>
              <a:defRPr sz="1200" b="1"/>
            </a:pPr>
            <a:r>
              <a:t>(Definizioni)</a:t>
            </a:r>
            <a:endParaRPr sz="3200"/>
          </a:p>
          <a:p>
            <a:pPr algn="just">
              <a:lnSpc>
                <a:spcPct val="120000"/>
              </a:lnSpc>
              <a:spcBef>
                <a:spcPts val="600"/>
              </a:spcBef>
              <a:defRPr sz="1200"/>
            </a:pPr>
            <a:r>
              <a:t>…</a:t>
            </a:r>
            <a:endParaRPr sz="3200"/>
          </a:p>
          <a:p>
            <a:pPr marL="228600" indent="-228600" algn="just">
              <a:lnSpc>
                <a:spcPct val="120000"/>
              </a:lnSpc>
              <a:spcBef>
                <a:spcPts val="600"/>
              </a:spcBef>
              <a:buSzPct val="100000"/>
              <a:buAutoNum type="alphaLcParenR" startAt="4"/>
              <a:defRPr sz="1200" b="1"/>
            </a:pPr>
            <a:r>
              <a:t>Aree a pericolosità da alluvione elevata (P3): </a:t>
            </a:r>
            <a:r>
              <a:rPr b="0"/>
              <a:t>aree inondabili, come riportate nelle mappe del PGRA, da eventi con periodo di ritorno:</a:t>
            </a:r>
            <a:endParaRPr sz="3200"/>
          </a:p>
          <a:p>
            <a:pPr lvl="1" algn="just">
              <a:lnSpc>
                <a:spcPct val="120000"/>
              </a:lnSpc>
              <a:spcBef>
                <a:spcPts val="600"/>
              </a:spcBef>
              <a:defRPr sz="1200"/>
            </a:pPr>
            <a:r>
              <a:t>i. minore od uguale a 50 anni per l’UoM Regionale Liguria;</a:t>
            </a:r>
            <a:endParaRPr sz="2800"/>
          </a:p>
          <a:p>
            <a:pPr lvl="1" algn="just">
              <a:lnSpc>
                <a:spcPct val="120000"/>
              </a:lnSpc>
              <a:spcBef>
                <a:spcPts val="600"/>
              </a:spcBef>
              <a:defRPr sz="1200"/>
            </a:pPr>
            <a:r>
              <a:t>ii. minore od uguale a 30 anni per l’UoM Magra;</a:t>
            </a:r>
            <a:endParaRPr sz="2800"/>
          </a:p>
          <a:p>
            <a:pPr lvl="1" algn="just">
              <a:lnSpc>
                <a:spcPct val="120000"/>
              </a:lnSpc>
              <a:spcBef>
                <a:spcPts val="600"/>
              </a:spcBef>
              <a:defRPr sz="1200"/>
            </a:pPr>
            <a:r>
              <a:t>iii. minore od uguale a 50 anni per le aree inondabili per ingressione marina.</a:t>
            </a:r>
            <a:endParaRPr sz="2800"/>
          </a:p>
          <a:p>
            <a:pPr algn="just">
              <a:lnSpc>
                <a:spcPct val="120000"/>
              </a:lnSpc>
              <a:spcBef>
                <a:spcPts val="600"/>
              </a:spcBef>
              <a:defRPr sz="1200" b="1"/>
            </a:pPr>
            <a:r>
              <a:t>e) Aree a pericolosità da alluvione media (P2): </a:t>
            </a:r>
            <a:r>
              <a:rPr b="0"/>
              <a:t>aree inondabili, come riportate nelle mappe del PGRA, da eventi con periodo di ritorno:</a:t>
            </a:r>
            <a:endParaRPr sz="3200"/>
          </a:p>
          <a:p>
            <a:pPr lvl="1" algn="just">
              <a:lnSpc>
                <a:spcPct val="120000"/>
              </a:lnSpc>
              <a:spcBef>
                <a:spcPts val="600"/>
              </a:spcBef>
              <a:defRPr sz="1200"/>
            </a:pPr>
            <a:r>
              <a:t>i. maggiore di 50 anni e minore od uguale a 200 anni per l’UoM Regionale Liguria, maggiore di 30 anni e minore od uguale a 200 anni per l’UoM Magra;</a:t>
            </a:r>
            <a:endParaRPr sz="2800"/>
          </a:p>
          <a:p>
            <a:pPr lvl="1" algn="just">
              <a:lnSpc>
                <a:spcPct val="120000"/>
              </a:lnSpc>
              <a:spcBef>
                <a:spcPts val="600"/>
              </a:spcBef>
              <a:defRPr sz="1200"/>
            </a:pPr>
            <a:r>
              <a:t>ii. maggiore di 50 anni e minore od uguale a 100 anni per le aree inondabili per ingressione marina;</a:t>
            </a:r>
            <a:endParaRPr sz="2800"/>
          </a:p>
          <a:p>
            <a:pPr algn="just">
              <a:lnSpc>
                <a:spcPct val="120000"/>
              </a:lnSpc>
              <a:spcBef>
                <a:spcPts val="600"/>
              </a:spcBef>
              <a:defRPr sz="1200" b="1"/>
            </a:pPr>
            <a:r>
              <a:t>f) Aree a pericolosità da alluvione bassa (P1): </a:t>
            </a:r>
            <a:r>
              <a:rPr b="0"/>
              <a:t>aree inondabili da eventi con periodo di ritorno superiore a 200 anni come riportate nelle mappe del PGRA.</a:t>
            </a:r>
            <a:endParaRPr sz="3200"/>
          </a:p>
          <a:p>
            <a:pPr algn="just">
              <a:lnSpc>
                <a:spcPct val="120000"/>
              </a:lnSpc>
              <a:spcBef>
                <a:spcPts val="600"/>
              </a:spcBef>
              <a:defRPr sz="1200"/>
            </a:pPr>
            <a:r>
              <a:t>…</a:t>
            </a:r>
            <a:endParaRPr sz="3200"/>
          </a:p>
          <a:p>
            <a:pPr marL="228600" indent="-228600" algn="just">
              <a:lnSpc>
                <a:spcPct val="120000"/>
              </a:lnSpc>
              <a:spcBef>
                <a:spcPts val="700"/>
              </a:spcBef>
              <a:buSzPct val="100000"/>
              <a:buAutoNum type="alphaLcParenR"/>
              <a:defRPr sz="1200"/>
            </a:pPr>
            <a:endParaRPr sz="3200"/>
          </a:p>
          <a:p>
            <a:pPr algn="ctr">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pPr>
            <a:endParaRPr sz="3200"/>
          </a:p>
        </p:txBody>
      </p:sp>
      <p:sp>
        <p:nvSpPr>
          <p:cNvPr id="245"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248"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249"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pic>
        <p:nvPicPr>
          <p:cNvPr id="250" name="Immagine 5" descr="Immagine 5"/>
          <p:cNvPicPr>
            <a:picLocks noChangeAspect="1"/>
          </p:cNvPicPr>
          <p:nvPr/>
        </p:nvPicPr>
        <p:blipFill>
          <a:blip r:embed="rId4">
            <a:extLst/>
          </a:blip>
          <a:stretch>
            <a:fillRect/>
          </a:stretch>
        </p:blipFill>
        <p:spPr>
          <a:xfrm>
            <a:off x="0" y="156599"/>
            <a:ext cx="9144000" cy="6544801"/>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105"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106" name="CasellaDiTesto 1"/>
          <p:cNvSpPr txBox="1"/>
          <p:nvPr/>
        </p:nvSpPr>
        <p:spPr>
          <a:xfrm>
            <a:off x="326221" y="1296079"/>
            <a:ext cx="8472022" cy="409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1400"/>
            </a:pPr>
            <a:r>
              <a:t>Il </a:t>
            </a:r>
            <a:r>
              <a:rPr b="1"/>
              <a:t>17 febbraio 2017</a:t>
            </a:r>
            <a:r>
              <a:t> è entrato in vigore il decreto del Ministro dell’ambiente e della tutela del territorio e del mare n. 294 del 25 ottobre 2016 (pubblicato nella Gazzetta Ufficiale n. 27 del 2 febbraio 2017) in materia di Autorità di bacino distrettuali, che disciplina le modalità e i criteri per il passaggio di competenze dalle vecchie Autorità di bacino alle nuove Autorità distrettuali.</a:t>
            </a:r>
          </a:p>
          <a:p>
            <a:pPr algn="just">
              <a:defRPr sz="1400"/>
            </a:pPr>
            <a:endParaRPr/>
          </a:p>
          <a:p>
            <a:pPr>
              <a:defRPr sz="1400"/>
            </a:pPr>
            <a:r>
              <a:t>Dall’entrata in vigore del suddetto D.M. 294/2016, risultano soppresse (cfr. art. 51, c. 4 della legge n. 221/2015), tutte le Autorità di bacino di cui alla legge 183/1989 e i relativi organi.</a:t>
            </a:r>
          </a:p>
          <a:p>
            <a:pPr>
              <a:defRPr sz="1400"/>
            </a:pPr>
            <a:endParaRPr/>
          </a:p>
          <a:p>
            <a:pPr>
              <a:defRPr sz="1400"/>
            </a:pPr>
            <a:r>
              <a:t>In particolare </a:t>
            </a:r>
            <a:r>
              <a:rPr b="1"/>
              <a:t>per il territorio ligure risultano soppresse</a:t>
            </a:r>
            <a:r>
              <a:t>:</a:t>
            </a:r>
          </a:p>
          <a:p>
            <a:pPr marL="171450" indent="-171450">
              <a:spcBef>
                <a:spcPts val="600"/>
              </a:spcBef>
              <a:buSzPct val="100000"/>
              <a:buFont typeface="Arial"/>
              <a:buChar char="•"/>
              <a:defRPr sz="1400"/>
            </a:pPr>
            <a:r>
              <a:t>L’Autorità di Bacino regionale di cui alla l.r. 15/2015 (artt. 16-28) e l’Autorità di Bacino del Fiume Magra, confluite nell’</a:t>
            </a:r>
            <a:r>
              <a:rPr b="1" u="sng">
                <a:solidFill>
                  <a:srgbClr val="009999"/>
                </a:solidFill>
                <a:uFill>
                  <a:solidFill>
                    <a:srgbClr val="009999"/>
                  </a:solidFill>
                </a:uFill>
                <a:hlinkClick r:id="rId4"/>
              </a:rPr>
              <a:t>Autorità di Bacino Distrettuale dell’Appennino Settentrionale</a:t>
            </a:r>
          </a:p>
          <a:p>
            <a:pPr marL="171450" indent="-171450">
              <a:spcBef>
                <a:spcPts val="600"/>
              </a:spcBef>
              <a:buSzPct val="100000"/>
              <a:buFont typeface="Arial"/>
              <a:buChar char="•"/>
              <a:defRPr sz="1400"/>
            </a:pPr>
            <a:r>
              <a:t>L’Autorità di Bacino nazionale del fiume Po, confluita nell’</a:t>
            </a:r>
            <a:r>
              <a:rPr b="1" u="sng">
                <a:solidFill>
                  <a:srgbClr val="009999"/>
                </a:solidFill>
                <a:uFill>
                  <a:solidFill>
                    <a:srgbClr val="009999"/>
                  </a:solidFill>
                </a:uFill>
                <a:hlinkClick r:id="rId5"/>
              </a:rPr>
              <a:t>Autorità di Bacino Distrettuale del Fiume Po</a:t>
            </a:r>
          </a:p>
          <a:p>
            <a:pPr>
              <a:defRPr sz="1400" b="1"/>
            </a:pPr>
            <a:endParaRPr b="1" u="sng">
              <a:solidFill>
                <a:srgbClr val="009999"/>
              </a:solidFill>
              <a:uFill>
                <a:solidFill>
                  <a:srgbClr val="009999"/>
                </a:solidFill>
              </a:uFill>
              <a:hlinkClick r:id="rId5"/>
            </a:endParaRPr>
          </a:p>
          <a:p>
            <a:pPr>
              <a:defRPr sz="1400" b="1"/>
            </a:pPr>
            <a:r>
              <a:t>I Piani di bacino stralcio vigenti, ed analoghi strumenti di pianificazione, a norma di legge (cfr art. 170, c.11, d.lgs. 152/2006), continuano peraltro ad essere pienamente applicabili nel territorio di riferimento e le sue disposizioni devono pertanto essere osservate, senza soluzione di continuità. Analogamente restano validi ed efficaci anche tutti gli altri provvedimenti e gli atti emanati in attuazione delle disposizioni di legge abrogate.</a:t>
            </a:r>
          </a:p>
        </p:txBody>
      </p:sp>
      <p:sp>
        <p:nvSpPr>
          <p:cNvPr id="107" name="Segnaposto contenuto 3"/>
          <p:cNvSpPr txBox="1"/>
          <p:nvPr/>
        </p:nvSpPr>
        <p:spPr>
          <a:xfrm>
            <a:off x="502919" y="257231"/>
            <a:ext cx="8138161" cy="7282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DALLE AUTORITA DI BACINO EX L. 183/1989</a:t>
            </a:r>
            <a:endParaRPr sz="3200"/>
          </a:p>
          <a:p>
            <a:pPr algn="ctr">
              <a:spcBef>
                <a:spcPts val="600"/>
              </a:spcBef>
              <a:defRPr sz="2000" b="1">
                <a:solidFill>
                  <a:srgbClr val="A50021"/>
                </a:solidFill>
                <a:effectLst>
                  <a:outerShdw blurRad="38100" dist="25400" dir="2700000" rotWithShape="0">
                    <a:srgbClr val="000000">
                      <a:alpha val="75000"/>
                    </a:srgbClr>
                  </a:outerShdw>
                </a:effectLst>
              </a:defRPr>
            </a:pPr>
            <a:r>
              <a:t>ALLE AUTORITA’ DI BACINO DISTRETTUALI EX D.LGS. 152/2006</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253"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254" name="Segnaposto contenuto 3"/>
          <p:cNvSpPr txBox="1"/>
          <p:nvPr/>
        </p:nvSpPr>
        <p:spPr>
          <a:xfrm>
            <a:off x="502919" y="1435721"/>
            <a:ext cx="8138161" cy="49472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20000"/>
              </a:lnSpc>
              <a:spcBef>
                <a:spcPts val="600"/>
              </a:spcBef>
              <a:defRPr sz="1200" b="1"/>
            </a:pPr>
            <a:r>
              <a:t>Articolo 3</a:t>
            </a:r>
            <a:endParaRPr sz="3200"/>
          </a:p>
          <a:p>
            <a:pPr algn="ctr">
              <a:lnSpc>
                <a:spcPct val="120000"/>
              </a:lnSpc>
              <a:spcBef>
                <a:spcPts val="600"/>
              </a:spcBef>
              <a:defRPr sz="1200" b="1"/>
            </a:pPr>
            <a:r>
              <a:t>(Definizioni)</a:t>
            </a:r>
            <a:endParaRPr sz="3200"/>
          </a:p>
          <a:p>
            <a:pPr algn="just">
              <a:lnSpc>
                <a:spcPct val="120000"/>
              </a:lnSpc>
              <a:spcBef>
                <a:spcPts val="600"/>
              </a:spcBef>
              <a:defRPr sz="1200"/>
            </a:pPr>
            <a:r>
              <a:t>…</a:t>
            </a:r>
            <a:endParaRPr sz="3200"/>
          </a:p>
          <a:p>
            <a:pPr algn="just">
              <a:lnSpc>
                <a:spcPct val="120000"/>
              </a:lnSpc>
              <a:spcBef>
                <a:spcPts val="600"/>
              </a:spcBef>
              <a:defRPr sz="1200" b="1"/>
            </a:pPr>
            <a:r>
              <a:t>g) Aree inondabili a minor pericolosità relativa P3_0 e P2_0: </a:t>
            </a:r>
            <a:r>
              <a:rPr b="0"/>
              <a:t>porzioni di aree a pericolosità da alluvione fluviale elevata P3 e media P2 all’interno delle quali i massimi battenti idraulici e le velocità massime della corrente di esondazione sono inferiori alle soglie indicate nell’Allegato 2, che disciplina, altresì, le modalità di individuazione delle stesse aree.</a:t>
            </a:r>
            <a:endParaRPr sz="3200"/>
          </a:p>
          <a:p>
            <a:pPr algn="just">
              <a:lnSpc>
                <a:spcPct val="120000"/>
              </a:lnSpc>
              <a:spcBef>
                <a:spcPts val="600"/>
              </a:spcBef>
              <a:defRPr sz="1200"/>
            </a:pPr>
            <a:r>
              <a:t>…</a:t>
            </a:r>
            <a:endParaRPr sz="3200"/>
          </a:p>
          <a:p>
            <a:pPr marL="228600" indent="-228600" algn="just">
              <a:lnSpc>
                <a:spcPct val="120000"/>
              </a:lnSpc>
              <a:spcBef>
                <a:spcPts val="700"/>
              </a:spcBef>
              <a:buSzPct val="100000"/>
              <a:buAutoNum type="alphaLcParenR"/>
              <a:defRPr sz="1200"/>
            </a:pPr>
            <a:endParaRPr sz="3200"/>
          </a:p>
          <a:p>
            <a:pPr algn="ctr">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pPr>
            <a:endParaRPr sz="3200"/>
          </a:p>
        </p:txBody>
      </p:sp>
      <p:sp>
        <p:nvSpPr>
          <p:cNvPr id="255"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258"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259"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pic>
        <p:nvPicPr>
          <p:cNvPr id="260" name="Immagine 1" descr="Immagine 1"/>
          <p:cNvPicPr>
            <a:picLocks noChangeAspect="1"/>
          </p:cNvPicPr>
          <p:nvPr/>
        </p:nvPicPr>
        <p:blipFill>
          <a:blip r:embed="rId4">
            <a:extLst/>
          </a:blip>
          <a:stretch>
            <a:fillRect/>
          </a:stretch>
        </p:blipFill>
        <p:spPr>
          <a:xfrm>
            <a:off x="452451" y="257232"/>
            <a:ext cx="8617564" cy="6076662"/>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263"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264"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pic>
        <p:nvPicPr>
          <p:cNvPr id="265" name="Immagine 5" descr="Immagine 5"/>
          <p:cNvPicPr>
            <a:picLocks noChangeAspect="1"/>
          </p:cNvPicPr>
          <p:nvPr/>
        </p:nvPicPr>
        <p:blipFill>
          <a:blip r:embed="rId4">
            <a:extLst/>
          </a:blip>
          <a:stretch>
            <a:fillRect/>
          </a:stretch>
        </p:blipFill>
        <p:spPr>
          <a:xfrm>
            <a:off x="0" y="185886"/>
            <a:ext cx="9144000" cy="6536561"/>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273"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274" name="Segnaposto contenuto 3"/>
          <p:cNvSpPr txBox="1"/>
          <p:nvPr/>
        </p:nvSpPr>
        <p:spPr>
          <a:xfrm>
            <a:off x="502919" y="1435721"/>
            <a:ext cx="8138161" cy="66623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20000"/>
              </a:lnSpc>
              <a:spcBef>
                <a:spcPts val="600"/>
              </a:spcBef>
              <a:defRPr sz="1200" b="1"/>
            </a:pPr>
            <a:r>
              <a:t>Articolo 3</a:t>
            </a:r>
            <a:endParaRPr sz="3200"/>
          </a:p>
          <a:p>
            <a:pPr algn="ctr">
              <a:lnSpc>
                <a:spcPct val="120000"/>
              </a:lnSpc>
              <a:spcBef>
                <a:spcPts val="600"/>
              </a:spcBef>
              <a:defRPr sz="1200" b="1"/>
            </a:pPr>
            <a:r>
              <a:t>(Definizioni)</a:t>
            </a:r>
            <a:endParaRPr sz="3200"/>
          </a:p>
          <a:p>
            <a:pPr algn="just">
              <a:lnSpc>
                <a:spcPct val="120000"/>
              </a:lnSpc>
              <a:spcBef>
                <a:spcPts val="600"/>
              </a:spcBef>
              <a:defRPr sz="1200"/>
            </a:pPr>
            <a:r>
              <a:t>…</a:t>
            </a:r>
            <a:endParaRPr sz="3200"/>
          </a:p>
          <a:p>
            <a:pPr algn="just">
              <a:lnSpc>
                <a:spcPct val="120000"/>
              </a:lnSpc>
              <a:spcBef>
                <a:spcPts val="600"/>
              </a:spcBef>
              <a:defRPr sz="1200" b="1"/>
            </a:pPr>
            <a:r>
              <a:t>h) Aumento del carico insediativo</a:t>
            </a:r>
            <a:r>
              <a:rPr b="0"/>
              <a:t>: incremento, anche temporaneo, superiore al 20% e pari ad almeno 10 unità del numero di persone che utilizzano o possono utilizzare un edificio esistente.</a:t>
            </a:r>
            <a:endParaRPr sz="3200"/>
          </a:p>
          <a:p>
            <a:pPr algn="just">
              <a:lnSpc>
                <a:spcPct val="120000"/>
              </a:lnSpc>
              <a:spcBef>
                <a:spcPts val="600"/>
              </a:spcBef>
              <a:defRPr sz="1200" b="1"/>
            </a:pPr>
            <a:r>
              <a:t>i) Battente (h): </a:t>
            </a:r>
            <a:r>
              <a:rPr b="0"/>
              <a:t>altezza d’acqua stimabile nelle aree inondabili in conseguenza di un evento alluvionale, con riferimento ad eventi di assegnata frequenza.</a:t>
            </a:r>
            <a:endParaRPr sz="3200"/>
          </a:p>
          <a:p>
            <a:pPr algn="just">
              <a:lnSpc>
                <a:spcPct val="120000"/>
              </a:lnSpc>
              <a:spcBef>
                <a:spcPts val="600"/>
              </a:spcBef>
              <a:defRPr sz="1200" b="1"/>
            </a:pPr>
            <a:r>
              <a:t>j) Cambio di destinazione d’uso di un edificio o parte di esso: </a:t>
            </a:r>
            <a:r>
              <a:rPr b="0"/>
              <a:t>passaggio da una ad un’altra delle seguenti categorie funzionali: residenziale, turistico-ricettiva, produttiva/direzionale/servizi, commerciale e rurale.</a:t>
            </a:r>
            <a:endParaRPr sz="3200"/>
          </a:p>
          <a:p>
            <a:pPr algn="just">
              <a:lnSpc>
                <a:spcPct val="120000"/>
              </a:lnSpc>
              <a:spcBef>
                <a:spcPts val="600"/>
              </a:spcBef>
              <a:defRPr sz="1200" b="1"/>
            </a:pPr>
            <a:r>
              <a:t>k) Fascia di riassetto fluviale (RF): </a:t>
            </a:r>
            <a:r>
              <a:rPr b="0"/>
              <a:t>comprende le aree esterne all’alveo attuale necessarie per l’adeguamento del corso d’acqua. Comprende in particolare le aree necessarie al ripristino della idonea sezione idraulica, tutte le forme fluviali riattivabili durante gli stati di piena e le aree da destinare alle opere di sistemazione idraulica previste. Può comprendere, inoltre, aree ritenute di pertinenza fluviale e/o di elevato pregio naturalistico-ambientale limitrofe al corso d’acqua.</a:t>
            </a:r>
            <a:endParaRPr sz="3200"/>
          </a:p>
          <a:p>
            <a:pPr algn="just">
              <a:lnSpc>
                <a:spcPct val="120000"/>
              </a:lnSpc>
              <a:spcBef>
                <a:spcPts val="600"/>
              </a:spcBef>
              <a:defRPr sz="1200"/>
            </a:pPr>
            <a:r>
              <a:t>…</a:t>
            </a:r>
            <a:endParaRPr sz="3200"/>
          </a:p>
          <a:p>
            <a:pPr marL="228600" indent="-228600" algn="just">
              <a:lnSpc>
                <a:spcPct val="120000"/>
              </a:lnSpc>
              <a:spcBef>
                <a:spcPts val="700"/>
              </a:spcBef>
              <a:buSzPct val="100000"/>
              <a:buAutoNum type="alphaLcParenR"/>
              <a:defRPr sz="1200"/>
            </a:pPr>
            <a:endParaRPr sz="3200"/>
          </a:p>
          <a:p>
            <a:pPr algn="ctr">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pPr>
            <a:endParaRPr sz="3200"/>
          </a:p>
        </p:txBody>
      </p:sp>
      <p:sp>
        <p:nvSpPr>
          <p:cNvPr id="275"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278"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279" name="Segnaposto contenuto 3"/>
          <p:cNvSpPr txBox="1"/>
          <p:nvPr/>
        </p:nvSpPr>
        <p:spPr>
          <a:xfrm>
            <a:off x="502919" y="1435721"/>
            <a:ext cx="8138161" cy="67385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20000"/>
              </a:lnSpc>
              <a:spcBef>
                <a:spcPts val="600"/>
              </a:spcBef>
              <a:defRPr sz="1200" b="1"/>
            </a:pPr>
            <a:r>
              <a:t>Articolo 3</a:t>
            </a:r>
            <a:endParaRPr sz="3200"/>
          </a:p>
          <a:p>
            <a:pPr algn="ctr">
              <a:lnSpc>
                <a:spcPct val="120000"/>
              </a:lnSpc>
              <a:spcBef>
                <a:spcPts val="600"/>
              </a:spcBef>
              <a:defRPr sz="1200" b="1"/>
            </a:pPr>
            <a:r>
              <a:t>(Definizioni)</a:t>
            </a:r>
            <a:endParaRPr sz="3200"/>
          </a:p>
          <a:p>
            <a:pPr algn="just">
              <a:lnSpc>
                <a:spcPct val="120000"/>
              </a:lnSpc>
              <a:spcBef>
                <a:spcPts val="600"/>
              </a:spcBef>
              <a:defRPr sz="1200"/>
            </a:pPr>
            <a:r>
              <a:t>…</a:t>
            </a:r>
            <a:endParaRPr sz="3200"/>
          </a:p>
          <a:p>
            <a:pPr algn="just">
              <a:lnSpc>
                <a:spcPct val="120000"/>
              </a:lnSpc>
              <a:spcBef>
                <a:spcPts val="600"/>
              </a:spcBef>
              <a:defRPr sz="1200" b="1"/>
            </a:pPr>
            <a:r>
              <a:t>i) Interventi di nuova edificazione:</a:t>
            </a:r>
            <a:r>
              <a:rPr b="0"/>
              <a:t> realizzazione di nuovi edifici e/o manufatti edilizi, nonché l’installazione di manufatti, anche prefabbricati, e di strutture di qualsiasi genere che non siano temporanee, nonché gli interventi di ristrutturazione urbanistica. Non sono da considerarsi interventi di nuova edificazione riempimenti, pali, tralicci, condotte di servizio, tubature, volumi tecnici destinati a contenere impianti, recinzioni, balconi, verande o tettoie, nonché gazebo o similari non tamponati, nonché le opere e gli impianti e i riempimenti necessari per le bonifiche o messa in sicurezza dei siti contaminati.</a:t>
            </a:r>
            <a:endParaRPr sz="3200"/>
          </a:p>
          <a:p>
            <a:pPr algn="just">
              <a:lnSpc>
                <a:spcPct val="120000"/>
              </a:lnSpc>
              <a:spcBef>
                <a:spcPts val="600"/>
              </a:spcBef>
              <a:defRPr sz="1200" b="1"/>
            </a:pPr>
            <a:r>
              <a:t>m) Misure di protezione civile: </a:t>
            </a:r>
            <a:r>
              <a:rPr b="0"/>
              <a:t>misure di preparazione volte a migliorare la capacità di risposta agli eventi alluvionali da parte della popolazione e del sistema di protezione civile locale. A questa categoria appartengono:</a:t>
            </a:r>
            <a:endParaRPr sz="3200"/>
          </a:p>
          <a:p>
            <a:pPr lvl="1" algn="just">
              <a:lnSpc>
                <a:spcPct val="120000"/>
              </a:lnSpc>
              <a:spcBef>
                <a:spcPts val="600"/>
              </a:spcBef>
              <a:defRPr sz="1200"/>
            </a:pPr>
            <a:r>
              <a:t>1) misure di previsione delle piene e di allertamento (M41);</a:t>
            </a:r>
            <a:endParaRPr sz="2800"/>
          </a:p>
          <a:p>
            <a:pPr lvl="1" algn="just">
              <a:lnSpc>
                <a:spcPct val="120000"/>
              </a:lnSpc>
              <a:spcBef>
                <a:spcPts val="600"/>
              </a:spcBef>
              <a:defRPr sz="1200"/>
            </a:pPr>
            <a:r>
              <a:t>2) misure di pianificazione dell’emergenza e della risposta durante l’evento (M42);</a:t>
            </a:r>
            <a:endParaRPr sz="2800"/>
          </a:p>
          <a:p>
            <a:pPr lvl="1" algn="just">
              <a:lnSpc>
                <a:spcPct val="120000"/>
              </a:lnSpc>
              <a:spcBef>
                <a:spcPts val="600"/>
              </a:spcBef>
              <a:defRPr sz="1200"/>
            </a:pPr>
            <a:r>
              <a:t>3) misure per accrescere la consapevolezza pubblica (M43).</a:t>
            </a:r>
            <a:endParaRPr sz="2800"/>
          </a:p>
          <a:p>
            <a:pPr algn="just">
              <a:lnSpc>
                <a:spcPct val="120000"/>
              </a:lnSpc>
              <a:spcBef>
                <a:spcPts val="600"/>
              </a:spcBef>
              <a:defRPr sz="1200"/>
            </a:pPr>
            <a:r>
              <a:t>…</a:t>
            </a:r>
            <a:endParaRPr sz="3200"/>
          </a:p>
          <a:p>
            <a:pPr marL="228600" indent="-228600" algn="just">
              <a:lnSpc>
                <a:spcPct val="120000"/>
              </a:lnSpc>
              <a:spcBef>
                <a:spcPts val="700"/>
              </a:spcBef>
              <a:buSzPct val="100000"/>
              <a:buAutoNum type="alphaLcParenR"/>
              <a:defRPr sz="1200"/>
            </a:pPr>
            <a:endParaRPr sz="3200"/>
          </a:p>
          <a:p>
            <a:pPr algn="ctr">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pPr>
            <a:endParaRPr sz="3200"/>
          </a:p>
        </p:txBody>
      </p:sp>
      <p:sp>
        <p:nvSpPr>
          <p:cNvPr id="280"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283"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284" name="Segnaposto contenuto 3"/>
          <p:cNvSpPr txBox="1"/>
          <p:nvPr/>
        </p:nvSpPr>
        <p:spPr>
          <a:xfrm>
            <a:off x="502919" y="1435721"/>
            <a:ext cx="8138161" cy="67385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20000"/>
              </a:lnSpc>
              <a:spcBef>
                <a:spcPts val="600"/>
              </a:spcBef>
              <a:defRPr sz="1200" b="1"/>
            </a:pPr>
            <a:r>
              <a:t>Articolo 3</a:t>
            </a:r>
            <a:endParaRPr sz="3200"/>
          </a:p>
          <a:p>
            <a:pPr algn="ctr">
              <a:lnSpc>
                <a:spcPct val="120000"/>
              </a:lnSpc>
              <a:spcBef>
                <a:spcPts val="600"/>
              </a:spcBef>
              <a:defRPr sz="1200" b="1"/>
            </a:pPr>
            <a:r>
              <a:t>(Definizioni)</a:t>
            </a:r>
            <a:endParaRPr sz="3200"/>
          </a:p>
          <a:p>
            <a:pPr algn="just">
              <a:lnSpc>
                <a:spcPct val="120000"/>
              </a:lnSpc>
              <a:spcBef>
                <a:spcPts val="600"/>
              </a:spcBef>
              <a:defRPr sz="1200"/>
            </a:pPr>
            <a:r>
              <a:t>…</a:t>
            </a:r>
            <a:endParaRPr sz="3200"/>
          </a:p>
          <a:p>
            <a:pPr algn="just">
              <a:lnSpc>
                <a:spcPct val="120000"/>
              </a:lnSpc>
              <a:spcBef>
                <a:spcPts val="600"/>
              </a:spcBef>
              <a:defRPr sz="1200" b="1"/>
            </a:pPr>
            <a:r>
              <a:t>i) Interventi di nuova edificazione:</a:t>
            </a:r>
            <a:r>
              <a:rPr b="0"/>
              <a:t> realizzazione di nuovi edifici e/o manufatti edilizi, nonché l’installazione di manufatti, anche prefabbricati, e di strutture di qualsiasi genere che non siano temporanee, nonché gli interventi di ristrutturazione urbanistica. Non sono da considerarsi interventi di nuova edificazione riempimenti, pali, tralicci, condotte di servizio, tubature, volumi tecnici destinati a contenere impianti, recinzioni, balconi, verande o tettoie, nonché gazebo o similari non tamponati, nonché le opere e gli impianti e i riempimenti necessari per le bonifiche o messa in sicurezza dei siti contaminati.</a:t>
            </a:r>
            <a:endParaRPr sz="3200"/>
          </a:p>
          <a:p>
            <a:pPr algn="just">
              <a:lnSpc>
                <a:spcPct val="120000"/>
              </a:lnSpc>
              <a:spcBef>
                <a:spcPts val="600"/>
              </a:spcBef>
              <a:defRPr sz="1200" b="1"/>
            </a:pPr>
            <a:r>
              <a:t>m) Misure di protezione civile: </a:t>
            </a:r>
            <a:r>
              <a:rPr b="0"/>
              <a:t>misure di preparazione volte a migliorare la capacità di risposta agli eventi alluvionali da parte della popolazione e del sistema di protezione civile locale. A questa categoria appartengono:</a:t>
            </a:r>
            <a:endParaRPr sz="3200"/>
          </a:p>
          <a:p>
            <a:pPr lvl="1" algn="just">
              <a:lnSpc>
                <a:spcPct val="120000"/>
              </a:lnSpc>
              <a:spcBef>
                <a:spcPts val="600"/>
              </a:spcBef>
              <a:defRPr sz="1200"/>
            </a:pPr>
            <a:r>
              <a:t>1) misure di previsione delle piene e di allertamento (M41);</a:t>
            </a:r>
            <a:endParaRPr sz="2800"/>
          </a:p>
          <a:p>
            <a:pPr lvl="1" algn="just">
              <a:lnSpc>
                <a:spcPct val="120000"/>
              </a:lnSpc>
              <a:spcBef>
                <a:spcPts val="600"/>
              </a:spcBef>
              <a:defRPr sz="1200"/>
            </a:pPr>
            <a:r>
              <a:t>2) misure di pianificazione dell’emergenza e della risposta durante l’evento (M42);</a:t>
            </a:r>
            <a:endParaRPr sz="2800"/>
          </a:p>
          <a:p>
            <a:pPr lvl="1" algn="just">
              <a:lnSpc>
                <a:spcPct val="120000"/>
              </a:lnSpc>
              <a:spcBef>
                <a:spcPts val="600"/>
              </a:spcBef>
              <a:defRPr sz="1200"/>
            </a:pPr>
            <a:r>
              <a:t>3) misure per accrescere la consapevolezza pubblica (M43).</a:t>
            </a:r>
            <a:endParaRPr sz="2800"/>
          </a:p>
          <a:p>
            <a:pPr algn="just">
              <a:lnSpc>
                <a:spcPct val="120000"/>
              </a:lnSpc>
              <a:spcBef>
                <a:spcPts val="600"/>
              </a:spcBef>
              <a:defRPr sz="1200"/>
            </a:pPr>
            <a:r>
              <a:t>…</a:t>
            </a:r>
            <a:endParaRPr sz="3200"/>
          </a:p>
          <a:p>
            <a:pPr marL="228600" indent="-228600" algn="just">
              <a:lnSpc>
                <a:spcPct val="120000"/>
              </a:lnSpc>
              <a:spcBef>
                <a:spcPts val="700"/>
              </a:spcBef>
              <a:buSzPct val="100000"/>
              <a:buAutoNum type="alphaLcParenR"/>
              <a:defRPr sz="1200"/>
            </a:pPr>
            <a:endParaRPr sz="3200"/>
          </a:p>
          <a:p>
            <a:pPr algn="ctr">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pPr>
            <a:endParaRPr sz="3200"/>
          </a:p>
        </p:txBody>
      </p:sp>
      <p:sp>
        <p:nvSpPr>
          <p:cNvPr id="285"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288"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289" name="Segnaposto contenuto 3"/>
          <p:cNvSpPr txBox="1"/>
          <p:nvPr/>
        </p:nvSpPr>
        <p:spPr>
          <a:xfrm>
            <a:off x="502919" y="1435721"/>
            <a:ext cx="8138161" cy="6025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20000"/>
              </a:lnSpc>
              <a:spcBef>
                <a:spcPts val="600"/>
              </a:spcBef>
              <a:defRPr sz="1200" b="1"/>
            </a:pPr>
            <a:r>
              <a:t>Articolo 3</a:t>
            </a:r>
            <a:endParaRPr sz="3200"/>
          </a:p>
          <a:p>
            <a:pPr algn="ctr">
              <a:lnSpc>
                <a:spcPct val="120000"/>
              </a:lnSpc>
              <a:spcBef>
                <a:spcPts val="600"/>
              </a:spcBef>
              <a:defRPr sz="1200" b="1"/>
            </a:pPr>
            <a:r>
              <a:t>(Definizioni)</a:t>
            </a:r>
            <a:endParaRPr sz="3200"/>
          </a:p>
          <a:p>
            <a:pPr algn="just">
              <a:lnSpc>
                <a:spcPct val="120000"/>
              </a:lnSpc>
              <a:spcBef>
                <a:spcPts val="600"/>
              </a:spcBef>
              <a:defRPr sz="1200"/>
            </a:pPr>
            <a:r>
              <a:t>…</a:t>
            </a:r>
            <a:endParaRPr sz="3200"/>
          </a:p>
          <a:p>
            <a:pPr algn="just">
              <a:lnSpc>
                <a:spcPct val="120000"/>
              </a:lnSpc>
              <a:spcBef>
                <a:spcPts val="600"/>
              </a:spcBef>
              <a:defRPr sz="1200" b="1"/>
            </a:pPr>
            <a:r>
              <a:t>n) Modifica morfologica: </a:t>
            </a:r>
            <a:r>
              <a:rPr b="0"/>
              <a:t>modifica di superfici ricadenti in area inondabile diretta a mitigare il livello di pericolosità idraulica delle aree stesse mediante la sopraelevazione permanente e stabile del piano di campagna.</a:t>
            </a:r>
            <a:endParaRPr sz="3200"/>
          </a:p>
          <a:p>
            <a:pPr algn="just">
              <a:lnSpc>
                <a:spcPct val="120000"/>
              </a:lnSpc>
              <a:spcBef>
                <a:spcPts val="600"/>
              </a:spcBef>
              <a:defRPr sz="1200" b="1"/>
            </a:pPr>
            <a:r>
              <a:t>o) Opera non diversamente localizzabile o non delocalizzabile: </a:t>
            </a:r>
            <a:r>
              <a:rPr b="0"/>
              <a:t>le opere pubbliche e/o di interesse pubblico che per importanza strategica e strutturale, a seguito di dichiarazione dell’ente proponente, anche a fronte di analisi costi/benefici sfavorevoli, non possono avere localizzazioni alternative o possono avere solo parziale rilocalizzazione.</a:t>
            </a:r>
            <a:endParaRPr sz="3200"/>
          </a:p>
          <a:p>
            <a:pPr algn="just">
              <a:lnSpc>
                <a:spcPct val="120000"/>
              </a:lnSpc>
              <a:spcBef>
                <a:spcPts val="600"/>
              </a:spcBef>
              <a:defRPr sz="1200" b="1"/>
            </a:pPr>
            <a:r>
              <a:t>p) Parcheggi a raso: </a:t>
            </a:r>
            <a:r>
              <a:rPr b="0"/>
              <a:t>parcheggi realizzati su sedimi esistenti senza modifica altimetrica;</a:t>
            </a:r>
            <a:endParaRPr sz="3200"/>
          </a:p>
          <a:p>
            <a:pPr algn="just">
              <a:lnSpc>
                <a:spcPct val="120000"/>
              </a:lnSpc>
              <a:spcBef>
                <a:spcPts val="600"/>
              </a:spcBef>
              <a:defRPr sz="1200" b="1"/>
            </a:pPr>
            <a:r>
              <a:t>q) Piano di Gestione del Rischio Alluvione (PGRA): </a:t>
            </a:r>
            <a:r>
              <a:rPr b="0"/>
              <a:t>è il Piano Stralcio di Bacino predisposto dall’Autorità di Bacino Distrettuale dell’Appennino Settentrionale ai sensi della Direttiva 2007/60/CE.</a:t>
            </a:r>
            <a:endParaRPr sz="3200"/>
          </a:p>
          <a:p>
            <a:pPr algn="just">
              <a:lnSpc>
                <a:spcPct val="120000"/>
              </a:lnSpc>
              <a:spcBef>
                <a:spcPts val="600"/>
              </a:spcBef>
              <a:defRPr sz="1200"/>
            </a:pPr>
            <a:r>
              <a:t>…</a:t>
            </a:r>
            <a:endParaRPr sz="3200"/>
          </a:p>
          <a:p>
            <a:pPr marL="228600" indent="-228600" algn="just">
              <a:lnSpc>
                <a:spcPct val="120000"/>
              </a:lnSpc>
              <a:spcBef>
                <a:spcPts val="700"/>
              </a:spcBef>
              <a:buSzPct val="100000"/>
              <a:buAutoNum type="alphaLcParenR"/>
              <a:defRPr sz="1200"/>
            </a:pPr>
            <a:endParaRPr sz="3200"/>
          </a:p>
          <a:p>
            <a:pPr algn="ctr">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pPr>
            <a:endParaRPr sz="3200"/>
          </a:p>
        </p:txBody>
      </p:sp>
      <p:sp>
        <p:nvSpPr>
          <p:cNvPr id="290"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293"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294" name="Segnaposto contenuto 3"/>
          <p:cNvSpPr txBox="1"/>
          <p:nvPr/>
        </p:nvSpPr>
        <p:spPr>
          <a:xfrm>
            <a:off x="502919" y="1435721"/>
            <a:ext cx="8138161" cy="5949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20000"/>
              </a:lnSpc>
              <a:spcBef>
                <a:spcPts val="600"/>
              </a:spcBef>
              <a:defRPr sz="1200" b="1"/>
            </a:pPr>
            <a:r>
              <a:t>Articolo 3</a:t>
            </a:r>
            <a:endParaRPr sz="3200"/>
          </a:p>
          <a:p>
            <a:pPr algn="ctr">
              <a:lnSpc>
                <a:spcPct val="120000"/>
              </a:lnSpc>
              <a:spcBef>
                <a:spcPts val="600"/>
              </a:spcBef>
              <a:defRPr sz="1200" b="1"/>
            </a:pPr>
            <a:r>
              <a:t>(Definizioni)</a:t>
            </a:r>
            <a:endParaRPr sz="3200"/>
          </a:p>
          <a:p>
            <a:pPr algn="just">
              <a:lnSpc>
                <a:spcPct val="120000"/>
              </a:lnSpc>
              <a:spcBef>
                <a:spcPts val="600"/>
              </a:spcBef>
              <a:defRPr sz="1200"/>
            </a:pPr>
            <a:r>
              <a:t>…</a:t>
            </a:r>
            <a:endParaRPr sz="3200"/>
          </a:p>
          <a:p>
            <a:pPr algn="just">
              <a:lnSpc>
                <a:spcPct val="120000"/>
              </a:lnSpc>
              <a:spcBef>
                <a:spcPts val="600"/>
              </a:spcBef>
              <a:defRPr sz="1200" b="1"/>
            </a:pPr>
            <a:r>
              <a:t>r) Portata di piena di progetto: </a:t>
            </a:r>
            <a:r>
              <a:rPr b="0"/>
              <a:t>La portata di piena da assumere nella progettazione relativa ad opere idrauliche e ad opere interferenti col corso d’acqua. Coincide con la portata con cui sono state determinate le aree P2 del PGRA.</a:t>
            </a:r>
            <a:endParaRPr sz="3200"/>
          </a:p>
          <a:p>
            <a:pPr algn="just">
              <a:lnSpc>
                <a:spcPct val="120000"/>
              </a:lnSpc>
              <a:spcBef>
                <a:spcPts val="600"/>
              </a:spcBef>
              <a:defRPr sz="1200" b="1"/>
            </a:pPr>
            <a:r>
              <a:t>s) Tratti studiati idraulicamente: </a:t>
            </a:r>
            <a:r>
              <a:rPr b="0"/>
              <a:t>porzione del reticolo idrografico principale e secondario del PGRA che è stato oggetto di studi finalizzati alla definizione delle aree a pericolosità da alluvione fluviale P1, P2 e P3.</a:t>
            </a:r>
            <a:endParaRPr sz="3200"/>
          </a:p>
          <a:p>
            <a:pPr algn="just">
              <a:lnSpc>
                <a:spcPct val="120000"/>
              </a:lnSpc>
              <a:spcBef>
                <a:spcPts val="600"/>
              </a:spcBef>
              <a:defRPr sz="1200" b="1"/>
            </a:pPr>
            <a:r>
              <a:t>t) Rete infrastrutturale viaria e ferroviaria primaria: </a:t>
            </a:r>
            <a:r>
              <a:rPr b="0"/>
              <a:t>il sistema di infrastrutture pubbliche o di interesse pubblico costituito da aeroporti, interporti, porti, ferrovie, tramvie, busvie, metropolitane, filobus, funicolari, funivie, trasporti a rete, autostrade, strade di grande comunicazione, strade regionali, strade provinciali, ciclovie, piste ciclabili e le opere ad esse connesse (es: stazioni).</a:t>
            </a:r>
            <a:endParaRPr sz="3200"/>
          </a:p>
          <a:p>
            <a:pPr algn="just">
              <a:lnSpc>
                <a:spcPct val="120000"/>
              </a:lnSpc>
              <a:spcBef>
                <a:spcPts val="600"/>
              </a:spcBef>
              <a:defRPr sz="1200"/>
            </a:pPr>
            <a:r>
              <a:t>…</a:t>
            </a:r>
            <a:endParaRPr sz="3200"/>
          </a:p>
          <a:p>
            <a:pPr marL="228600" indent="-228600" algn="just">
              <a:lnSpc>
                <a:spcPct val="120000"/>
              </a:lnSpc>
              <a:spcBef>
                <a:spcPts val="700"/>
              </a:spcBef>
              <a:buSzPct val="100000"/>
              <a:buAutoNum type="alphaLcParenR"/>
              <a:defRPr sz="1200"/>
            </a:pPr>
            <a:endParaRPr sz="3200"/>
          </a:p>
          <a:p>
            <a:pPr algn="ctr">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pPr>
            <a:endParaRPr sz="3200"/>
          </a:p>
        </p:txBody>
      </p:sp>
      <p:sp>
        <p:nvSpPr>
          <p:cNvPr id="295"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298"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299" name="Segnaposto contenuto 3"/>
          <p:cNvSpPr txBox="1"/>
          <p:nvPr/>
        </p:nvSpPr>
        <p:spPr>
          <a:xfrm>
            <a:off x="502919" y="1435721"/>
            <a:ext cx="8138161" cy="63138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20000"/>
              </a:lnSpc>
              <a:spcBef>
                <a:spcPts val="600"/>
              </a:spcBef>
              <a:defRPr sz="1200" b="1"/>
            </a:pPr>
            <a:r>
              <a:t>Articolo 3</a:t>
            </a:r>
            <a:endParaRPr sz="3200"/>
          </a:p>
          <a:p>
            <a:pPr algn="ctr">
              <a:lnSpc>
                <a:spcPct val="120000"/>
              </a:lnSpc>
              <a:spcBef>
                <a:spcPts val="600"/>
              </a:spcBef>
              <a:defRPr sz="1200" b="1"/>
            </a:pPr>
            <a:r>
              <a:t>(Definizioni)</a:t>
            </a:r>
            <a:endParaRPr sz="3200"/>
          </a:p>
          <a:p>
            <a:pPr algn="just">
              <a:lnSpc>
                <a:spcPct val="120000"/>
              </a:lnSpc>
              <a:spcBef>
                <a:spcPts val="600"/>
              </a:spcBef>
              <a:defRPr sz="1200"/>
            </a:pPr>
            <a:r>
              <a:t>…</a:t>
            </a:r>
            <a:endParaRPr sz="3200"/>
          </a:p>
          <a:p>
            <a:pPr algn="just">
              <a:lnSpc>
                <a:spcPct val="120000"/>
              </a:lnSpc>
              <a:spcBef>
                <a:spcPts val="600"/>
              </a:spcBef>
              <a:defRPr sz="1200" b="1"/>
            </a:pPr>
            <a:r>
              <a:t>u) Reticolo idrografico regionale: </a:t>
            </a:r>
            <a:r>
              <a:rPr b="0"/>
              <a:t>reticolo idrografico ai sensi dell’art. 91 c. 1 bis della L.R. 18/1999. Il reticolo idrografico regionale è articolato secondo le seguenti classi:</a:t>
            </a:r>
            <a:endParaRPr sz="3200"/>
          </a:p>
          <a:p>
            <a:pPr lvl="1" algn="just">
              <a:lnSpc>
                <a:spcPct val="120000"/>
              </a:lnSpc>
              <a:spcBef>
                <a:spcPts val="600"/>
              </a:spcBef>
              <a:defRPr sz="1200"/>
            </a:pPr>
            <a:r>
              <a:t>1) reticolo idrografico di primo livello: porzione del reticolo idrografico comprendente le aste fluviali con bacino sotteso con superficie maggiore di 1 km2;</a:t>
            </a:r>
            <a:endParaRPr sz="2800"/>
          </a:p>
          <a:p>
            <a:pPr lvl="1" algn="just">
              <a:lnSpc>
                <a:spcPct val="120000"/>
              </a:lnSpc>
              <a:spcBef>
                <a:spcPts val="600"/>
              </a:spcBef>
              <a:defRPr sz="1200"/>
            </a:pPr>
            <a:r>
              <a:t>2) reticolo idrografico di secondo livello: porzione del reticolo idrografico comprendente le aste fluviali con bacino sotteso compreso tra 1 e 0,25 km2;</a:t>
            </a:r>
            <a:endParaRPr sz="2800"/>
          </a:p>
          <a:p>
            <a:pPr lvl="1" algn="just">
              <a:lnSpc>
                <a:spcPct val="120000"/>
              </a:lnSpc>
              <a:spcBef>
                <a:spcPts val="600"/>
              </a:spcBef>
              <a:defRPr sz="1200"/>
            </a:pPr>
            <a:r>
              <a:t>3) reticolo idrografico di terzo livello: porzione del reticolo idrografico comprendente le aste fluviali con bacino sotteso compreso tra 0,25 e 0,1 km2;</a:t>
            </a:r>
            <a:endParaRPr sz="2800"/>
          </a:p>
          <a:p>
            <a:pPr algn="just">
              <a:lnSpc>
                <a:spcPct val="120000"/>
              </a:lnSpc>
              <a:spcBef>
                <a:spcPts val="600"/>
              </a:spcBef>
              <a:defRPr sz="1200"/>
            </a:pPr>
            <a:r>
              <a:t>Resta ferma la suddivisione tra reticolo principale e secondario prevista dal PGRA e la relativa disciplina.</a:t>
            </a:r>
            <a:endParaRPr sz="3200"/>
          </a:p>
          <a:p>
            <a:pPr algn="just">
              <a:lnSpc>
                <a:spcPct val="120000"/>
              </a:lnSpc>
              <a:spcBef>
                <a:spcPts val="600"/>
              </a:spcBef>
              <a:defRPr sz="1200"/>
            </a:pPr>
            <a:r>
              <a:t>…</a:t>
            </a:r>
            <a:endParaRPr sz="3200"/>
          </a:p>
          <a:p>
            <a:pPr marL="228600" indent="-228600" algn="just">
              <a:lnSpc>
                <a:spcPct val="120000"/>
              </a:lnSpc>
              <a:spcBef>
                <a:spcPts val="700"/>
              </a:spcBef>
              <a:buSzPct val="100000"/>
              <a:buAutoNum type="alphaLcParenR"/>
              <a:defRPr sz="1200"/>
            </a:pPr>
            <a:endParaRPr sz="3200"/>
          </a:p>
          <a:p>
            <a:pPr algn="ctr">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pPr>
            <a:endParaRPr sz="3200"/>
          </a:p>
        </p:txBody>
      </p:sp>
      <p:sp>
        <p:nvSpPr>
          <p:cNvPr id="300"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303"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304" name="Segnaposto contenuto 3"/>
          <p:cNvSpPr txBox="1"/>
          <p:nvPr/>
        </p:nvSpPr>
        <p:spPr>
          <a:xfrm>
            <a:off x="502919" y="1435721"/>
            <a:ext cx="8138161" cy="6373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20000"/>
              </a:lnSpc>
              <a:spcBef>
                <a:spcPts val="600"/>
              </a:spcBef>
              <a:defRPr sz="1200" b="1"/>
            </a:pPr>
            <a:r>
              <a:t>Articolo 3</a:t>
            </a:r>
            <a:endParaRPr sz="3200"/>
          </a:p>
          <a:p>
            <a:pPr algn="ctr">
              <a:lnSpc>
                <a:spcPct val="120000"/>
              </a:lnSpc>
              <a:spcBef>
                <a:spcPts val="600"/>
              </a:spcBef>
              <a:defRPr sz="1200" b="1"/>
            </a:pPr>
            <a:r>
              <a:t>(Definizioni)</a:t>
            </a:r>
            <a:endParaRPr sz="3200"/>
          </a:p>
          <a:p>
            <a:pPr algn="just">
              <a:lnSpc>
                <a:spcPct val="120000"/>
              </a:lnSpc>
              <a:spcBef>
                <a:spcPts val="600"/>
              </a:spcBef>
              <a:defRPr sz="1200"/>
            </a:pPr>
            <a:r>
              <a:t>…</a:t>
            </a:r>
            <a:endParaRPr sz="3200"/>
          </a:p>
          <a:p>
            <a:pPr algn="just">
              <a:lnSpc>
                <a:spcPct val="120000"/>
              </a:lnSpc>
              <a:spcBef>
                <a:spcPts val="600"/>
              </a:spcBef>
              <a:defRPr sz="1200" b="1"/>
            </a:pPr>
            <a:r>
              <a:t>v) Rischio R: è</a:t>
            </a:r>
            <a:r>
              <a:rPr b="0"/>
              <a:t> la combinazione della probabilità di un evento alluvionale e delle potenziali conseguenze negative per la salute umana, l’ambiente, il patrimonio culturale e le attività economiche derivanti da tale evento. Ai fini applicativi si definisce il valore R del rischio come il prodotto tra pericolosità, vulnerabilità ed entità del bene considerato come definite dal PGRA.</a:t>
            </a:r>
            <a:endParaRPr sz="3200"/>
          </a:p>
          <a:p>
            <a:pPr algn="just">
              <a:lnSpc>
                <a:spcPct val="120000"/>
              </a:lnSpc>
              <a:spcBef>
                <a:spcPts val="600"/>
              </a:spcBef>
              <a:defRPr sz="1200" b="1"/>
            </a:pPr>
            <a:r>
              <a:t>w) Servizi essenziali: </a:t>
            </a:r>
            <a:r>
              <a:rPr b="0"/>
              <a:t>sono i servizi connessi con la finalità di garantire la salute, l’assistenza, l’istruzione ai cittadini e il soccorso in fase di emergenza (ospedali, case di cura, scuole, strutture strategiche per le finalità di protezione civile), come definiti dal PGRA.</a:t>
            </a:r>
            <a:endParaRPr sz="3200"/>
          </a:p>
          <a:p>
            <a:pPr algn="just">
              <a:lnSpc>
                <a:spcPct val="120000"/>
              </a:lnSpc>
              <a:spcBef>
                <a:spcPts val="600"/>
              </a:spcBef>
              <a:defRPr sz="1200" b="1"/>
            </a:pPr>
            <a:r>
              <a:t>x) Unit of Management (UoM): </a:t>
            </a:r>
            <a:r>
              <a:rPr b="0"/>
              <a:t>Unità di Gestione del PGRA, corrispondenti, per il territorio ligure, ai bacini appartenenti alle soppresse autorità di bacino regionale ligure ed al bacino interregionale del Fiume Magra.</a:t>
            </a:r>
            <a:endParaRPr sz="3200"/>
          </a:p>
          <a:p>
            <a:pPr algn="just">
              <a:lnSpc>
                <a:spcPct val="120000"/>
              </a:lnSpc>
              <a:spcBef>
                <a:spcPts val="600"/>
              </a:spcBef>
              <a:defRPr sz="1200" b="1"/>
            </a:pPr>
            <a:r>
              <a:t>y) Velocità di scorrimento (v): </a:t>
            </a:r>
            <a:r>
              <a:rPr b="0"/>
              <a:t>velocità della corrente stimabile nelle aree inondabili in conseguenza di un evento alluvionale, con riferimento ad eventi di assegnata frequenza.</a:t>
            </a:r>
            <a:endParaRPr sz="3200"/>
          </a:p>
          <a:p>
            <a:pPr marL="228600" indent="-228600" algn="just">
              <a:lnSpc>
                <a:spcPct val="120000"/>
              </a:lnSpc>
              <a:spcBef>
                <a:spcPts val="700"/>
              </a:spcBef>
              <a:buSzPct val="100000"/>
              <a:buAutoNum type="alphaLcParenR"/>
              <a:defRPr sz="1200"/>
            </a:pPr>
            <a:endParaRPr sz="3200"/>
          </a:p>
          <a:p>
            <a:pPr algn="ctr">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pPr>
            <a:endParaRPr sz="3200"/>
          </a:p>
        </p:txBody>
      </p:sp>
      <p:sp>
        <p:nvSpPr>
          <p:cNvPr id="305"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110"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pic>
        <p:nvPicPr>
          <p:cNvPr id="111" name="Immagine 2" descr="Immagine 2"/>
          <p:cNvPicPr>
            <a:picLocks noChangeAspect="1"/>
          </p:cNvPicPr>
          <p:nvPr/>
        </p:nvPicPr>
        <p:blipFill>
          <a:blip r:embed="rId4">
            <a:extLst/>
          </a:blip>
          <a:stretch>
            <a:fillRect/>
          </a:stretch>
        </p:blipFill>
        <p:spPr>
          <a:xfrm>
            <a:off x="3997842" y="3385791"/>
            <a:ext cx="5066523" cy="3345475"/>
          </a:xfrm>
          <a:prstGeom prst="rect">
            <a:avLst/>
          </a:prstGeom>
          <a:ln w="12700">
            <a:miter lim="400000"/>
          </a:ln>
        </p:spPr>
      </p:pic>
      <p:pic>
        <p:nvPicPr>
          <p:cNvPr id="112" name="Immagine 3" descr="Immagine 3"/>
          <p:cNvPicPr>
            <a:picLocks noChangeAspect="1"/>
          </p:cNvPicPr>
          <p:nvPr/>
        </p:nvPicPr>
        <p:blipFill>
          <a:blip r:embed="rId5">
            <a:extLst/>
          </a:blip>
          <a:srcRect l="8756"/>
          <a:stretch>
            <a:fillRect/>
          </a:stretch>
        </p:blipFill>
        <p:spPr>
          <a:xfrm>
            <a:off x="174082" y="1290051"/>
            <a:ext cx="3823760" cy="3283751"/>
          </a:xfrm>
          <a:prstGeom prst="rect">
            <a:avLst/>
          </a:prstGeom>
          <a:ln w="12700">
            <a:miter lim="400000"/>
          </a:ln>
        </p:spPr>
      </p:pic>
      <p:sp>
        <p:nvSpPr>
          <p:cNvPr id="113" name="Segnaposto contenuto 3"/>
          <p:cNvSpPr txBox="1"/>
          <p:nvPr/>
        </p:nvSpPr>
        <p:spPr>
          <a:xfrm>
            <a:off x="502919" y="257231"/>
            <a:ext cx="8138161" cy="7282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DALLE AUTORITA DI BACINO EX L. 183/1989</a:t>
            </a:r>
            <a:endParaRPr sz="3200"/>
          </a:p>
          <a:p>
            <a:pPr algn="ctr">
              <a:spcBef>
                <a:spcPts val="600"/>
              </a:spcBef>
              <a:defRPr sz="2000" b="1">
                <a:solidFill>
                  <a:srgbClr val="A50021"/>
                </a:solidFill>
                <a:effectLst>
                  <a:outerShdw blurRad="38100" dist="25400" dir="2700000" rotWithShape="0">
                    <a:srgbClr val="000000">
                      <a:alpha val="75000"/>
                    </a:srgbClr>
                  </a:outerShdw>
                </a:effectLst>
              </a:defRPr>
            </a:pPr>
            <a:r>
              <a:t>ALLE AUTORITA’ DI BACINO DISTRETTUALI EX D.LGS. 152/2006</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12"/>
                                        </p:tgtEl>
                                        <p:attrNameLst>
                                          <p:attrName>style.visibility</p:attrName>
                                        </p:attrNameLst>
                                      </p:cBhvr>
                                      <p:to>
                                        <p:strVal val="visible"/>
                                      </p:to>
                                    </p:set>
                                    <p:anim calcmode="lin" valueType="num">
                                      <p:cBhvr>
                                        <p:cTn id="7" dur="750" fill="hold"/>
                                        <p:tgtEl>
                                          <p:spTgt spid="112"/>
                                        </p:tgtEl>
                                        <p:attrNameLst>
                                          <p:attrName>ppt_x</p:attrName>
                                        </p:attrNameLst>
                                      </p:cBhvr>
                                      <p:tavLst>
                                        <p:tav tm="0">
                                          <p:val>
                                            <p:strVal val="#ppt_x"/>
                                          </p:val>
                                        </p:tav>
                                        <p:tav tm="100000">
                                          <p:val>
                                            <p:strVal val="#ppt_x"/>
                                          </p:val>
                                        </p:tav>
                                      </p:tavLst>
                                    </p:anim>
                                    <p:anim calcmode="lin" valueType="num">
                                      <p:cBhvr>
                                        <p:cTn id="8" dur="75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111"/>
                                        </p:tgtEl>
                                        <p:attrNameLst>
                                          <p:attrName>style.visibility</p:attrName>
                                        </p:attrNameLst>
                                      </p:cBhvr>
                                      <p:to>
                                        <p:strVal val="visible"/>
                                      </p:to>
                                    </p:set>
                                    <p:anim calcmode="lin" valueType="num">
                                      <p:cBhvr>
                                        <p:cTn id="13" dur="1000" fill="hold"/>
                                        <p:tgtEl>
                                          <p:spTgt spid="111"/>
                                        </p:tgtEl>
                                        <p:attrNameLst>
                                          <p:attrName>ppt_x</p:attrName>
                                        </p:attrNameLst>
                                      </p:cBhvr>
                                      <p:tavLst>
                                        <p:tav tm="0">
                                          <p:val>
                                            <p:strVal val="#ppt_x"/>
                                          </p:val>
                                        </p:tav>
                                        <p:tav tm="100000">
                                          <p:val>
                                            <p:strVal val="#ppt_x"/>
                                          </p:val>
                                        </p:tav>
                                      </p:tavLst>
                                    </p:anim>
                                    <p:anim calcmode="lin" valueType="num">
                                      <p:cBhvr>
                                        <p:cTn id="14" dur="10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2" animBg="1" advAuto="0"/>
      <p:bldP spid="112" grpId="1"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308"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309" name="Segnaposto contenuto 3"/>
          <p:cNvSpPr txBox="1"/>
          <p:nvPr/>
        </p:nvSpPr>
        <p:spPr>
          <a:xfrm>
            <a:off x="502919" y="1435721"/>
            <a:ext cx="8138161" cy="47734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20000"/>
              </a:lnSpc>
              <a:spcBef>
                <a:spcPts val="600"/>
              </a:spcBef>
              <a:defRPr sz="1200" b="1"/>
            </a:pPr>
            <a:r>
              <a:t>Articolo 4</a:t>
            </a:r>
            <a:endParaRPr sz="3200"/>
          </a:p>
          <a:p>
            <a:pPr algn="ctr">
              <a:lnSpc>
                <a:spcPct val="120000"/>
              </a:lnSpc>
              <a:spcBef>
                <a:spcPts val="600"/>
              </a:spcBef>
              <a:defRPr sz="1200" b="1"/>
            </a:pPr>
            <a:r>
              <a:t>(Aree a pericolosità da alluvione. Norme generali)</a:t>
            </a:r>
            <a:endParaRPr sz="3200"/>
          </a:p>
          <a:p>
            <a:pPr algn="just">
              <a:lnSpc>
                <a:spcPct val="120000"/>
              </a:lnSpc>
              <a:spcBef>
                <a:spcPts val="600"/>
              </a:spcBef>
              <a:defRPr sz="1200"/>
            </a:pPr>
            <a:r>
              <a:t>1. Nelle aree a pericolosità da alluvione fluviale e costiera P3, P2 e P1 si applicano le norme di cui agli articoli seguenti. Resta fermo che qualsiasi intervento realizzato nelle aree da alluvione fluviale non deve pregiudicare la sistemazione idraulica definitiva del corso d’acqua, aumentare la pericolosità di inondazione ed il rischio connesso, sia localmente, sia a monte che a valle, costituire significativo ostacolo al deflusso delle acque di piena, ridurre significativamente la capacità di invaso delle aree stesse.</a:t>
            </a:r>
            <a:endParaRPr sz="3200"/>
          </a:p>
          <a:p>
            <a:pPr algn="just">
              <a:lnSpc>
                <a:spcPct val="120000"/>
              </a:lnSpc>
              <a:spcBef>
                <a:spcPts val="600"/>
              </a:spcBef>
              <a:defRPr sz="1200"/>
            </a:pPr>
            <a:r>
              <a:t>2. Il riesame e l’aggiornamento delle mappe di pericolosità da alluvione sono svolti secondo quanto previsto dalla disciplina del PGRA.</a:t>
            </a:r>
            <a:endParaRPr sz="3200"/>
          </a:p>
          <a:p>
            <a:pPr algn="ctr">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defRPr b="1" i="1"/>
            </a:pPr>
            <a:endParaRPr sz="3200"/>
          </a:p>
          <a:p>
            <a:pPr algn="ctr">
              <a:spcBef>
                <a:spcPts val="700"/>
              </a:spcBef>
            </a:pPr>
            <a:endParaRPr sz="3200"/>
          </a:p>
        </p:txBody>
      </p:sp>
      <p:sp>
        <p:nvSpPr>
          <p:cNvPr id="310"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313"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314" name="Segnaposto contenuto 3"/>
          <p:cNvSpPr txBox="1"/>
          <p:nvPr/>
        </p:nvSpPr>
        <p:spPr>
          <a:xfrm>
            <a:off x="502919" y="1435721"/>
            <a:ext cx="8138161" cy="46536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20000"/>
              </a:lnSpc>
              <a:spcBef>
                <a:spcPts val="600"/>
              </a:spcBef>
              <a:defRPr sz="1200" b="1"/>
            </a:pPr>
            <a:r>
              <a:t>Articolo 5</a:t>
            </a:r>
            <a:endParaRPr sz="3200"/>
          </a:p>
          <a:p>
            <a:pPr algn="ctr">
              <a:lnSpc>
                <a:spcPct val="120000"/>
              </a:lnSpc>
              <a:spcBef>
                <a:spcPts val="600"/>
              </a:spcBef>
              <a:defRPr sz="1200" b="1"/>
            </a:pPr>
            <a:r>
              <a:t>(Aree a pericolosità da alluvione elevata P3)</a:t>
            </a:r>
            <a:endParaRPr sz="3200"/>
          </a:p>
          <a:p>
            <a:pPr algn="just">
              <a:lnSpc>
                <a:spcPct val="120000"/>
              </a:lnSpc>
              <a:spcBef>
                <a:spcPts val="600"/>
              </a:spcBef>
              <a:defRPr sz="1200"/>
            </a:pPr>
            <a:r>
              <a:t>1. Fatto salvo quanto previsto ai commi seguenti, nelle aree P3 non sono consentiti:</a:t>
            </a:r>
            <a:endParaRPr sz="3200"/>
          </a:p>
          <a:p>
            <a:pPr lvl="1" algn="just">
              <a:lnSpc>
                <a:spcPct val="120000"/>
              </a:lnSpc>
              <a:spcBef>
                <a:spcPts val="600"/>
              </a:spcBef>
              <a:defRPr sz="1200"/>
            </a:pPr>
            <a:r>
              <a:t>a) nuove opere pubbliche e di interesse pubblico riferite a servizi essenziali;</a:t>
            </a:r>
            <a:endParaRPr sz="2800"/>
          </a:p>
          <a:p>
            <a:pPr lvl="1" algn="just">
              <a:lnSpc>
                <a:spcPct val="120000"/>
              </a:lnSpc>
              <a:spcBef>
                <a:spcPts val="600"/>
              </a:spcBef>
              <a:defRPr sz="1200"/>
            </a:pPr>
            <a:r>
              <a:t>b) nuovi impianti di cui all’allegato VIII alla Parte seconda del d.Lgs. n. 152/2006;</a:t>
            </a:r>
            <a:endParaRPr sz="2800"/>
          </a:p>
          <a:p>
            <a:pPr lvl="1" algn="just">
              <a:lnSpc>
                <a:spcPct val="120000"/>
              </a:lnSpc>
              <a:spcBef>
                <a:spcPts val="600"/>
              </a:spcBef>
              <a:defRPr sz="1200"/>
            </a:pPr>
            <a:r>
              <a:t>c) nuovi sottopassi e nuovi volumi interrati;</a:t>
            </a:r>
            <a:endParaRPr sz="2800"/>
          </a:p>
          <a:p>
            <a:pPr lvl="1" algn="just">
              <a:lnSpc>
                <a:spcPct val="120000"/>
              </a:lnSpc>
              <a:spcBef>
                <a:spcPts val="600"/>
              </a:spcBef>
              <a:defRPr sz="1200"/>
            </a:pPr>
            <a:r>
              <a:t>d) interventi di nuova edificazione e di ampliamento degli edifici esistenti;</a:t>
            </a:r>
            <a:endParaRPr sz="2800"/>
          </a:p>
          <a:p>
            <a:pPr lvl="1" algn="just">
              <a:lnSpc>
                <a:spcPct val="120000"/>
              </a:lnSpc>
              <a:spcBef>
                <a:spcPts val="600"/>
              </a:spcBef>
              <a:defRPr sz="1200"/>
            </a:pPr>
            <a:r>
              <a:t>e) la realizzazione e l’ampliamento di infrastrutture, fatti salvi gli interventi inquadrabili nelle opere di attraversamento e quelli necessari ai fini della tutela della pubblica incolumità e quelli relativi e connessi alla rete infrastrutturale viaria e ferroviaria primaria e comunale non diversamente localizzabili, purché progettati sulla base di uno specifico studio di compatibilità idraulica</a:t>
            </a:r>
            <a:r>
              <a:rPr baseline="30000"/>
              <a:t>1</a:t>
            </a:r>
            <a:r>
              <a:t>, non aumentino le condizioni di rischio, e a condizione che risultino assunte le misure di protezione civile e le azioni associate, di cui ai piani comunali di protezione civile;</a:t>
            </a:r>
            <a:endParaRPr sz="2800"/>
          </a:p>
          <a:p>
            <a:pPr lvl="1" algn="just">
              <a:lnSpc>
                <a:spcPct val="120000"/>
              </a:lnSpc>
              <a:spcBef>
                <a:spcPts val="600"/>
              </a:spcBef>
              <a:defRPr sz="1200"/>
            </a:pPr>
            <a:r>
              <a:t>f) nuovi parcheggi a raso;</a:t>
            </a:r>
            <a:endParaRPr sz="2800"/>
          </a:p>
          <a:p>
            <a:pPr lvl="1" algn="just">
              <a:lnSpc>
                <a:spcPct val="120000"/>
              </a:lnSpc>
              <a:spcBef>
                <a:spcPts val="600"/>
              </a:spcBef>
              <a:defRPr sz="1200"/>
            </a:pPr>
            <a:r>
              <a:t>g) nuovi campeggi.</a:t>
            </a:r>
            <a:endParaRPr sz="2800"/>
          </a:p>
          <a:p>
            <a:pPr algn="just">
              <a:lnSpc>
                <a:spcPct val="120000"/>
              </a:lnSpc>
              <a:spcBef>
                <a:spcPts val="600"/>
              </a:spcBef>
              <a:defRPr sz="1600"/>
            </a:pPr>
            <a:r>
              <a:t>…</a:t>
            </a:r>
            <a:endParaRPr sz="3200"/>
          </a:p>
        </p:txBody>
      </p:sp>
      <p:sp>
        <p:nvSpPr>
          <p:cNvPr id="315"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318"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319" name="Segnaposto contenuto 3"/>
          <p:cNvSpPr txBox="1"/>
          <p:nvPr/>
        </p:nvSpPr>
        <p:spPr>
          <a:xfrm>
            <a:off x="502919" y="1435721"/>
            <a:ext cx="8138161" cy="5839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20000"/>
              </a:lnSpc>
              <a:spcBef>
                <a:spcPts val="600"/>
              </a:spcBef>
              <a:defRPr sz="1200" b="1"/>
            </a:pPr>
            <a:r>
              <a:t>Articolo 5</a:t>
            </a:r>
            <a:endParaRPr sz="3200"/>
          </a:p>
          <a:p>
            <a:pPr algn="ctr">
              <a:lnSpc>
                <a:spcPct val="120000"/>
              </a:lnSpc>
              <a:spcBef>
                <a:spcPts val="600"/>
              </a:spcBef>
              <a:defRPr sz="1200" b="1"/>
            </a:pPr>
            <a:r>
              <a:t>(Aree a pericolosità da alluvione elevata P3)</a:t>
            </a:r>
            <a:endParaRPr sz="3200"/>
          </a:p>
          <a:p>
            <a:pPr algn="just">
              <a:lnSpc>
                <a:spcPct val="120000"/>
              </a:lnSpc>
              <a:spcBef>
                <a:spcPts val="600"/>
              </a:spcBef>
              <a:defRPr sz="1200"/>
            </a:pPr>
            <a:r>
              <a:t>…</a:t>
            </a:r>
            <a:endParaRPr sz="3200"/>
          </a:p>
          <a:p>
            <a:pPr algn="just">
              <a:lnSpc>
                <a:spcPct val="120000"/>
              </a:lnSpc>
              <a:spcBef>
                <a:spcPts val="600"/>
              </a:spcBef>
              <a:defRPr sz="1200"/>
            </a:pPr>
            <a:r>
              <a:t>2. Esclusivamente all’interno di ambiti di tessuto urbano consolidato in aree a minor pericolosità relativa P3_0 (entrambe le condizioni devono essere verificate), sono consentiti:</a:t>
            </a:r>
            <a:endParaRPr sz="3200"/>
          </a:p>
          <a:p>
            <a:pPr lvl="1" algn="just">
              <a:lnSpc>
                <a:spcPct val="120000"/>
              </a:lnSpc>
              <a:spcBef>
                <a:spcPts val="600"/>
              </a:spcBef>
              <a:defRPr sz="1200"/>
            </a:pPr>
            <a:r>
              <a:t>a) interventi di nuova edificazione e di ampliamento degli edifici esistenti, purché non interrati e non riguardanti servizi essenziali, che prevedano le opportune misure od accorgimenti tecnico-costruttivi di cui all’Allegato 1, e risultino assunte le misure di protezione civile e le azioni associate di cui ai piani comunali di protezione civile;</a:t>
            </a:r>
            <a:endParaRPr sz="2800"/>
          </a:p>
          <a:p>
            <a:pPr lvl="1" algn="just">
              <a:lnSpc>
                <a:spcPct val="120000"/>
              </a:lnSpc>
              <a:spcBef>
                <a:spcPts val="600"/>
              </a:spcBef>
              <a:defRPr sz="1200"/>
            </a:pPr>
            <a:r>
              <a:t>b) nuovi parcheggi a raso.</a:t>
            </a:r>
            <a:endParaRPr i="1"/>
          </a:p>
          <a:p>
            <a:pPr algn="just">
              <a:spcBef>
                <a:spcPts val="600"/>
              </a:spcBef>
              <a:defRPr sz="1200"/>
            </a:pPr>
            <a:r>
              <a:t>3. Nel caso di interventi di demolizione con ricostruzione senza ampliamento di edifici/manufatti esistenti deve essere assicurata la riduzione della vulnerabilità, anche attraverso la messa in opera degli accorgimenti e delle misure finalizzate a tutelare la pubblica incolumità, e purché risultino assunte le misure di protezione civile e le azioni associate di cui ai piani comunali di protezione civile.</a:t>
            </a:r>
            <a:endParaRPr sz="3200"/>
          </a:p>
          <a:p>
            <a:pPr algn="just">
              <a:spcBef>
                <a:spcPts val="600"/>
              </a:spcBef>
              <a:defRPr sz="1200"/>
            </a:pPr>
            <a:r>
              <a:t>4. Sono, altresì, ammessi interventi di realizzazione di nuovi impianti di depurazione e di potabilizzazione ed i volumi tecnici ad essi funzionali e collegati, anche interrati, purché realizzati con tipologie costruttive, da dimensionare in base ad uno specifico studio idraulico, in grado di evitare allagamenti all’interno e sversamenti di materiali inquinanti in caso di evento duecentennale purché risultino assunte le misure di protezione civile e le azioni associate di cui ai piani comunali di protezione civile.</a:t>
            </a:r>
            <a:endParaRPr sz="3200"/>
          </a:p>
          <a:p>
            <a:pPr algn="just">
              <a:spcBef>
                <a:spcPts val="200"/>
              </a:spcBef>
              <a:defRPr sz="1200"/>
            </a:pPr>
            <a:r>
              <a:t>…</a:t>
            </a:r>
            <a:endParaRPr sz="3200"/>
          </a:p>
          <a:p>
            <a:pPr algn="ctr">
              <a:spcBef>
                <a:spcPts val="700"/>
              </a:spcBef>
              <a:defRPr b="1" i="1"/>
            </a:pPr>
            <a:endParaRPr sz="3200"/>
          </a:p>
          <a:p>
            <a:pPr algn="ctr">
              <a:spcBef>
                <a:spcPts val="700"/>
              </a:spcBef>
              <a:defRPr b="1" i="1"/>
            </a:pPr>
            <a:endParaRPr sz="3200"/>
          </a:p>
          <a:p>
            <a:pPr algn="ctr">
              <a:spcBef>
                <a:spcPts val="700"/>
              </a:spcBef>
            </a:pPr>
            <a:endParaRPr sz="3200"/>
          </a:p>
        </p:txBody>
      </p:sp>
      <p:sp>
        <p:nvSpPr>
          <p:cNvPr id="320"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323"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324" name="Segnaposto contenuto 3"/>
          <p:cNvSpPr txBox="1"/>
          <p:nvPr/>
        </p:nvSpPr>
        <p:spPr>
          <a:xfrm>
            <a:off x="502919" y="1435721"/>
            <a:ext cx="8138161" cy="55887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20000"/>
              </a:lnSpc>
              <a:spcBef>
                <a:spcPts val="600"/>
              </a:spcBef>
              <a:defRPr sz="1200" b="1"/>
            </a:pPr>
            <a:r>
              <a:t>Articolo 5</a:t>
            </a:r>
            <a:endParaRPr sz="3200"/>
          </a:p>
          <a:p>
            <a:pPr algn="ctr">
              <a:lnSpc>
                <a:spcPct val="120000"/>
              </a:lnSpc>
              <a:spcBef>
                <a:spcPts val="600"/>
              </a:spcBef>
              <a:defRPr sz="1200" b="1"/>
            </a:pPr>
            <a:r>
              <a:t>(Aree a pericolosità da alluvione elevata P3)</a:t>
            </a:r>
            <a:endParaRPr sz="3200"/>
          </a:p>
          <a:p>
            <a:pPr algn="just">
              <a:lnSpc>
                <a:spcPct val="120000"/>
              </a:lnSpc>
              <a:spcBef>
                <a:spcPts val="600"/>
              </a:spcBef>
              <a:defRPr sz="1200"/>
            </a:pPr>
            <a:r>
              <a:t>…</a:t>
            </a:r>
            <a:endParaRPr sz="3200"/>
          </a:p>
          <a:p>
            <a:pPr algn="just">
              <a:spcBef>
                <a:spcPts val="600"/>
              </a:spcBef>
              <a:defRPr sz="1200"/>
            </a:pPr>
            <a:r>
              <a:t>5. Nelle aree P3 gli interventi ammessi sul patrimonio edilizio esistente non devono, comunque, aumentarne la vulnerabilità rispetto ad eventi alluvionali, e non devono comportare cambi di destinazione d’uso che aumentino il carico insediativo anche temporaneo.</a:t>
            </a:r>
            <a:endParaRPr sz="3200"/>
          </a:p>
          <a:p>
            <a:pPr algn="just">
              <a:spcBef>
                <a:spcPts val="600"/>
              </a:spcBef>
              <a:defRPr sz="1200"/>
            </a:pPr>
            <a:r>
              <a:t>6. Esclusivamente nella UoM Magra sono consentiti l’adeguamento e la riorganizzazione degli impianti esistenti di frantumazione dei materiali inerti e betonaggio, a condizione che siano supportati da un adeguato studio di compatibilità idraulica che verifichi che gli interventi previsti:</a:t>
            </a:r>
            <a:endParaRPr sz="3200"/>
          </a:p>
          <a:p>
            <a:pPr lvl="1" algn="just">
              <a:spcBef>
                <a:spcPts val="600"/>
              </a:spcBef>
              <a:defRPr sz="1200"/>
            </a:pPr>
            <a:r>
              <a:t>a) non alterino significativamente la capacità di laminazione delle acque di esondazioni;</a:t>
            </a:r>
            <a:endParaRPr sz="2800"/>
          </a:p>
          <a:p>
            <a:pPr lvl="1" algn="just">
              <a:spcBef>
                <a:spcPts val="600"/>
              </a:spcBef>
              <a:defRPr sz="1200"/>
            </a:pPr>
            <a:r>
              <a:t>b) non aumentino significativamente le condizioni di pericolosità e di rischio dell’area di interesse e delle aree limitrofe, a monte e a valle;</a:t>
            </a:r>
            <a:endParaRPr sz="2800"/>
          </a:p>
          <a:p>
            <a:pPr lvl="1" algn="just">
              <a:spcBef>
                <a:spcPts val="600"/>
              </a:spcBef>
              <a:defRPr sz="1200"/>
            </a:pPr>
            <a:r>
              <a:t>c) non pregiudichino la possibilità di realizzare gli interventi di messa in sicurezza e la possibilità di definire la Fascia di riassetto fluviale, dove non ancora individuata;</a:t>
            </a:r>
            <a:endParaRPr sz="2800"/>
          </a:p>
          <a:p>
            <a:pPr lvl="1" algn="just">
              <a:spcBef>
                <a:spcPts val="600"/>
              </a:spcBef>
              <a:defRPr sz="1200"/>
            </a:pPr>
            <a:r>
              <a:t>d) prevedano adeguate caratteristiche di stabilità dei cumuli in rilevato, anche in considerazione delle possibili azioni erosive e demolitive degli eventi di piena, in relazione alla piena di riferimento.</a:t>
            </a:r>
            <a:endParaRPr sz="2800"/>
          </a:p>
          <a:p>
            <a:pPr algn="just">
              <a:spcBef>
                <a:spcPts val="700"/>
              </a:spcBef>
              <a:defRPr sz="1200"/>
            </a:pPr>
            <a:endParaRPr sz="2800"/>
          </a:p>
          <a:p>
            <a:pPr algn="just">
              <a:spcBef>
                <a:spcPts val="200"/>
              </a:spcBef>
              <a:defRPr sz="1200"/>
            </a:pPr>
            <a:r>
              <a:t>…</a:t>
            </a:r>
            <a:endParaRPr sz="3200"/>
          </a:p>
          <a:p>
            <a:pPr algn="ctr">
              <a:spcBef>
                <a:spcPts val="700"/>
              </a:spcBef>
              <a:defRPr b="1" i="1"/>
            </a:pPr>
            <a:endParaRPr sz="3200"/>
          </a:p>
          <a:p>
            <a:pPr algn="ctr">
              <a:spcBef>
                <a:spcPts val="700"/>
              </a:spcBef>
              <a:defRPr b="1" i="1"/>
            </a:pPr>
            <a:endParaRPr sz="3200"/>
          </a:p>
          <a:p>
            <a:pPr algn="ctr">
              <a:spcBef>
                <a:spcPts val="700"/>
              </a:spcBef>
            </a:pPr>
            <a:endParaRPr sz="3200"/>
          </a:p>
        </p:txBody>
      </p:sp>
      <p:sp>
        <p:nvSpPr>
          <p:cNvPr id="325"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328"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329" name="Segnaposto contenuto 3"/>
          <p:cNvSpPr txBox="1"/>
          <p:nvPr/>
        </p:nvSpPr>
        <p:spPr>
          <a:xfrm>
            <a:off x="502919" y="1435721"/>
            <a:ext cx="8138161" cy="45310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20000"/>
              </a:lnSpc>
              <a:spcBef>
                <a:spcPts val="600"/>
              </a:spcBef>
              <a:defRPr sz="1200" b="1"/>
            </a:pPr>
            <a:r>
              <a:t>Articolo 6</a:t>
            </a:r>
            <a:endParaRPr sz="3200"/>
          </a:p>
          <a:p>
            <a:pPr algn="ctr">
              <a:lnSpc>
                <a:spcPct val="120000"/>
              </a:lnSpc>
              <a:spcBef>
                <a:spcPts val="600"/>
              </a:spcBef>
              <a:defRPr sz="1200" b="1"/>
            </a:pPr>
            <a:r>
              <a:t>(Aree a pericolosità da alluvione media P2)</a:t>
            </a:r>
          </a:p>
          <a:p>
            <a:pPr algn="just">
              <a:spcBef>
                <a:spcPts val="600"/>
              </a:spcBef>
              <a:defRPr sz="1200"/>
            </a:pPr>
            <a:r>
              <a:t>1. Fatto salvo quanto previsto ai commi seguenti, nelle aree P2 non sono consentiti:</a:t>
            </a:r>
            <a:endParaRPr sz="3200"/>
          </a:p>
          <a:p>
            <a:pPr lvl="1" algn="just">
              <a:spcBef>
                <a:spcPts val="600"/>
              </a:spcBef>
              <a:defRPr sz="1200"/>
            </a:pPr>
            <a:r>
              <a:t>a) nuove opere pubbliche e di interesse pubblico riferite a servizi essenziali;</a:t>
            </a:r>
            <a:endParaRPr sz="2800"/>
          </a:p>
          <a:p>
            <a:pPr lvl="1" algn="just">
              <a:spcBef>
                <a:spcPts val="600"/>
              </a:spcBef>
              <a:defRPr sz="1200"/>
            </a:pPr>
            <a:r>
              <a:t>b) interventi di nuova edificazione e di ampliamento degli edifici esistenti;</a:t>
            </a:r>
            <a:endParaRPr sz="2800"/>
          </a:p>
          <a:p>
            <a:pPr lvl="1" algn="just">
              <a:spcBef>
                <a:spcPts val="600"/>
              </a:spcBef>
              <a:defRPr sz="1200"/>
            </a:pPr>
            <a:r>
              <a:t>c) la realizzazione di nuove infrastrutture, fatti salvi gli interventi inquadrabili nelle opere di attraversamento e quelli necessari ai fini della tutela della pubblica incolumità e quelli relativi e connessi alla rete infrastrutturale viaria e ferroviaria primaria e comunale non diversamente localizzabili, purché progettati sulla base di uno specifico studio di compatibilità idraulica</a:t>
            </a:r>
            <a:r>
              <a:rPr baseline="30000"/>
              <a:t>2</a:t>
            </a:r>
            <a:r>
              <a:t>, non aumentino le condizioni di rischio, e a condizione che risultino assunte le misure di protezione civile e le azioni associate di cui ai piani comunali di protezione civile;</a:t>
            </a:r>
            <a:endParaRPr sz="2800"/>
          </a:p>
          <a:p>
            <a:pPr lvl="1" algn="just">
              <a:spcBef>
                <a:spcPts val="600"/>
              </a:spcBef>
              <a:defRPr sz="1200"/>
            </a:pPr>
            <a:r>
              <a:t>d) nuovi campeggi;</a:t>
            </a:r>
            <a:endParaRPr sz="2800"/>
          </a:p>
          <a:p>
            <a:pPr lvl="1" algn="just">
              <a:spcBef>
                <a:spcPts val="600"/>
              </a:spcBef>
              <a:defRPr sz="1200"/>
            </a:pPr>
            <a:r>
              <a:t>e) nuovi sottopassi.</a:t>
            </a:r>
            <a:endParaRPr sz="2800"/>
          </a:p>
          <a:p>
            <a:pPr algn="just">
              <a:spcBef>
                <a:spcPts val="200"/>
              </a:spcBef>
              <a:defRPr sz="1200"/>
            </a:pPr>
            <a:r>
              <a:t>…</a:t>
            </a:r>
            <a:endParaRPr sz="3200"/>
          </a:p>
          <a:p>
            <a:pPr algn="ctr">
              <a:spcBef>
                <a:spcPts val="700"/>
              </a:spcBef>
              <a:defRPr b="1" i="1"/>
            </a:pPr>
            <a:endParaRPr sz="3200"/>
          </a:p>
          <a:p>
            <a:pPr algn="ctr">
              <a:spcBef>
                <a:spcPts val="700"/>
              </a:spcBef>
              <a:defRPr b="1" i="1"/>
            </a:pPr>
            <a:endParaRPr sz="3200"/>
          </a:p>
          <a:p>
            <a:pPr algn="ctr">
              <a:spcBef>
                <a:spcPts val="700"/>
              </a:spcBef>
            </a:pPr>
            <a:endParaRPr sz="3200"/>
          </a:p>
        </p:txBody>
      </p:sp>
      <p:sp>
        <p:nvSpPr>
          <p:cNvPr id="330"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333"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334" name="Segnaposto contenuto 3"/>
          <p:cNvSpPr txBox="1"/>
          <p:nvPr/>
        </p:nvSpPr>
        <p:spPr>
          <a:xfrm>
            <a:off x="502919" y="1435721"/>
            <a:ext cx="8138161" cy="53184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20000"/>
              </a:lnSpc>
              <a:spcBef>
                <a:spcPts val="600"/>
              </a:spcBef>
              <a:defRPr sz="1200" b="1"/>
            </a:pPr>
            <a:r>
              <a:t>Articolo 6</a:t>
            </a:r>
            <a:endParaRPr sz="3200"/>
          </a:p>
          <a:p>
            <a:pPr algn="ctr">
              <a:lnSpc>
                <a:spcPct val="120000"/>
              </a:lnSpc>
              <a:spcBef>
                <a:spcPts val="600"/>
              </a:spcBef>
              <a:defRPr sz="1200" b="1"/>
            </a:pPr>
            <a:r>
              <a:t>(Aree a pericolosità da alluvione media P2)</a:t>
            </a:r>
          </a:p>
          <a:p>
            <a:pPr algn="just">
              <a:spcBef>
                <a:spcPts val="600"/>
              </a:spcBef>
              <a:defRPr sz="1200"/>
            </a:pPr>
            <a:r>
              <a:t>…</a:t>
            </a:r>
            <a:endParaRPr sz="3200"/>
          </a:p>
          <a:p>
            <a:pPr algn="just">
              <a:spcBef>
                <a:spcPts val="600"/>
              </a:spcBef>
              <a:defRPr sz="1200"/>
            </a:pPr>
            <a:r>
              <a:t>2. Esclusivamente all’interno di ambiti di tessuto urbano consolidato in aree a minor pericolosità di inondazione relativa P2_0 (entrambe le condizioni devono essere verificate), sono consentiti:</a:t>
            </a:r>
            <a:endParaRPr sz="3200"/>
          </a:p>
          <a:p>
            <a:pPr lvl="1" algn="just">
              <a:spcBef>
                <a:spcPts val="600"/>
              </a:spcBef>
              <a:defRPr sz="1200"/>
            </a:pPr>
            <a:r>
              <a:t>a) interventi di nuova edificazione e di ampliamento degli edifici esistenti, purché prevedano le opportune misure od accorgimenti tecnico-costruttivi di cui all’Allegato 1, e risultino assunte le misure di protezione civile e le azioni associate di cui ai piani comunali di protezione civile;</a:t>
            </a:r>
            <a:endParaRPr sz="2800"/>
          </a:p>
          <a:p>
            <a:pPr lvl="1" algn="just">
              <a:spcBef>
                <a:spcPts val="600"/>
              </a:spcBef>
              <a:defRPr sz="1200"/>
            </a:pPr>
            <a:r>
              <a:t>b) nuove opere pubbliche o di interesse pubblico riferite a servizi essenziali non diversamente localizzabili a condizione che:</a:t>
            </a:r>
            <a:endParaRPr sz="2800"/>
          </a:p>
          <a:p>
            <a:pPr lvl="2" algn="just">
              <a:spcBef>
                <a:spcPts val="600"/>
              </a:spcBef>
              <a:defRPr sz="1200"/>
            </a:pPr>
            <a:r>
              <a:t>1) le nuove opere sostituiscano analoghe opere situate in aree a pericolosità superiore;</a:t>
            </a:r>
            <a:endParaRPr sz="2400"/>
          </a:p>
          <a:p>
            <a:pPr lvl="2" algn="just">
              <a:spcBef>
                <a:spcPts val="600"/>
              </a:spcBef>
              <a:defRPr sz="1200"/>
            </a:pPr>
            <a:r>
              <a:t>2) siano situate in aree in cui il battente massimo risulti minore di 30 cm e le velocità di scorrimento massime inferiori a 1 m/s;</a:t>
            </a:r>
            <a:endParaRPr sz="2400"/>
          </a:p>
          <a:p>
            <a:pPr lvl="1" algn="just">
              <a:spcBef>
                <a:spcPts val="600"/>
              </a:spcBef>
              <a:defRPr sz="1200"/>
            </a:pPr>
            <a:r>
              <a:t>c) i volumi interrati, a condizione che non sia prevista la permanenza di persone al loro interno e solo nelle aree in cui il battente massimo risulta minore di 30 cm e le velocità di scorrimento massime inferiori ad 1 m/s. resta fermo quanto previsto dalla lettera a) del presente comma.</a:t>
            </a:r>
            <a:endParaRPr sz="2800"/>
          </a:p>
          <a:p>
            <a:pPr algn="just">
              <a:spcBef>
                <a:spcPts val="600"/>
              </a:spcBef>
              <a:defRPr sz="1200"/>
            </a:pPr>
            <a:r>
              <a:t>…</a:t>
            </a:r>
            <a:endParaRPr sz="3200"/>
          </a:p>
          <a:p>
            <a:pPr algn="ctr">
              <a:spcBef>
                <a:spcPts val="700"/>
              </a:spcBef>
              <a:defRPr b="1" i="1"/>
            </a:pPr>
            <a:endParaRPr sz="3200"/>
          </a:p>
          <a:p>
            <a:pPr algn="ctr">
              <a:spcBef>
                <a:spcPts val="700"/>
              </a:spcBef>
              <a:defRPr b="1" i="1"/>
            </a:pPr>
            <a:endParaRPr sz="3200"/>
          </a:p>
          <a:p>
            <a:pPr algn="ctr">
              <a:spcBef>
                <a:spcPts val="700"/>
              </a:spcBef>
            </a:pPr>
            <a:endParaRPr sz="3200"/>
          </a:p>
        </p:txBody>
      </p:sp>
      <p:sp>
        <p:nvSpPr>
          <p:cNvPr id="335"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338"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339" name="Segnaposto contenuto 3"/>
          <p:cNvSpPr txBox="1"/>
          <p:nvPr/>
        </p:nvSpPr>
        <p:spPr>
          <a:xfrm>
            <a:off x="502919" y="1435721"/>
            <a:ext cx="8138161" cy="40278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20000"/>
              </a:lnSpc>
              <a:spcBef>
                <a:spcPts val="600"/>
              </a:spcBef>
              <a:defRPr sz="1200" b="1"/>
            </a:pPr>
            <a:r>
              <a:t>Articolo 6</a:t>
            </a:r>
            <a:endParaRPr sz="3200"/>
          </a:p>
          <a:p>
            <a:pPr algn="ctr">
              <a:lnSpc>
                <a:spcPct val="120000"/>
              </a:lnSpc>
              <a:spcBef>
                <a:spcPts val="600"/>
              </a:spcBef>
              <a:defRPr sz="1200" b="1"/>
            </a:pPr>
            <a:r>
              <a:t>(Aree a pericolosità da alluvione media P2)</a:t>
            </a:r>
          </a:p>
          <a:p>
            <a:pPr algn="just">
              <a:spcBef>
                <a:spcPts val="600"/>
              </a:spcBef>
              <a:defRPr sz="1200"/>
            </a:pPr>
            <a:r>
              <a:t>…</a:t>
            </a:r>
            <a:endParaRPr sz="3200"/>
          </a:p>
          <a:p>
            <a:pPr algn="just">
              <a:spcBef>
                <a:spcPts val="600"/>
              </a:spcBef>
              <a:defRPr sz="1200"/>
            </a:pPr>
            <a:r>
              <a:t>3. Esclusivamente nei territori appartenenti all’UoM Magra, nelle aree a minore pericolosità da inondazione P2_0 situate all’esterno di ambiti di tessuto urbano consolidato, è ammessa la realizzazione di interventi di nuova edificazione a condizione che:</a:t>
            </a:r>
            <a:endParaRPr sz="3200"/>
          </a:p>
          <a:p>
            <a:pPr lvl="1" algn="just">
              <a:spcBef>
                <a:spcPts val="600"/>
              </a:spcBef>
              <a:defRPr sz="1200"/>
            </a:pPr>
            <a:r>
              <a:t>a) non riguardino nuove opere pubbliche o di interesse pubblico riferite a servizi essenziali;</a:t>
            </a:r>
            <a:endParaRPr sz="2800"/>
          </a:p>
          <a:p>
            <a:pPr lvl="1" algn="just">
              <a:spcBef>
                <a:spcPts val="600"/>
              </a:spcBef>
              <a:defRPr sz="1200"/>
            </a:pPr>
            <a:r>
              <a:t>b) non prevedano volumi interrati;</a:t>
            </a:r>
            <a:endParaRPr sz="2800"/>
          </a:p>
          <a:p>
            <a:pPr lvl="1" algn="just">
              <a:spcBef>
                <a:spcPts val="600"/>
              </a:spcBef>
              <a:defRPr sz="1200"/>
            </a:pPr>
            <a:r>
              <a:t>c) non incidano negativamente sulle condizioni di pericolosità e di rischio dell’area di interesse e delle aree limitrofe, a monte e a valle, nel contesto anche dell’intera area P2_0;</a:t>
            </a:r>
            <a:endParaRPr sz="2800"/>
          </a:p>
          <a:p>
            <a:pPr lvl="1" algn="just">
              <a:spcBef>
                <a:spcPts val="600"/>
              </a:spcBef>
              <a:defRPr sz="1200"/>
            </a:pPr>
            <a:r>
              <a:t>d) non pregiudichino la possibilità di realizzazione degli interventi di messa in sicurezza previsti dal PGRA e non interferiscano con la fascia di riassetto fluviale;</a:t>
            </a:r>
            <a:endParaRPr sz="2800"/>
          </a:p>
          <a:p>
            <a:pPr lvl="1" algn="just">
              <a:spcBef>
                <a:spcPts val="200"/>
              </a:spcBef>
              <a:defRPr sz="1200"/>
            </a:pPr>
            <a:r>
              <a:t>e) siano previste le opportune misure ed accorgimenti tecnico costruttivi di cui all’Allegato 1, e risultino assunte le misure di protezione civile e le azioni associate di cui ai piani comunali di protezione civile.</a:t>
            </a:r>
            <a:endParaRPr sz="2800"/>
          </a:p>
          <a:p>
            <a:pPr algn="just">
              <a:spcBef>
                <a:spcPts val="200"/>
              </a:spcBef>
              <a:defRPr sz="1200"/>
            </a:pPr>
            <a:r>
              <a:t>…</a:t>
            </a:r>
            <a:endParaRPr sz="3200"/>
          </a:p>
        </p:txBody>
      </p:sp>
      <p:sp>
        <p:nvSpPr>
          <p:cNvPr id="340"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343"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344" name="Segnaposto contenuto 3"/>
          <p:cNvSpPr txBox="1"/>
          <p:nvPr/>
        </p:nvSpPr>
        <p:spPr>
          <a:xfrm>
            <a:off x="502919" y="1435721"/>
            <a:ext cx="8138161" cy="41945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20000"/>
              </a:lnSpc>
              <a:spcBef>
                <a:spcPts val="600"/>
              </a:spcBef>
              <a:defRPr sz="1200" b="1"/>
            </a:pPr>
            <a:r>
              <a:t>Articolo 6</a:t>
            </a:r>
            <a:endParaRPr sz="3200"/>
          </a:p>
          <a:p>
            <a:pPr algn="ctr">
              <a:lnSpc>
                <a:spcPct val="120000"/>
              </a:lnSpc>
              <a:spcBef>
                <a:spcPts val="600"/>
              </a:spcBef>
              <a:defRPr sz="1200" b="1"/>
            </a:pPr>
            <a:r>
              <a:t>(Aree a pericolosità da alluvione media P2)</a:t>
            </a:r>
          </a:p>
          <a:p>
            <a:pPr algn="just">
              <a:spcBef>
                <a:spcPts val="600"/>
              </a:spcBef>
              <a:defRPr sz="1200"/>
            </a:pPr>
            <a:r>
              <a:t>…</a:t>
            </a:r>
            <a:endParaRPr sz="3200"/>
          </a:p>
          <a:p>
            <a:pPr algn="just">
              <a:spcBef>
                <a:spcPts val="600"/>
              </a:spcBef>
              <a:defRPr sz="1200"/>
            </a:pPr>
            <a:r>
              <a:t>4 . Nel caso di interventi di demolizione con ricostruzione senza ampliamento di edifici/manufatti esistenti deve essere assicurata la riduzione della vulnerabilità dell’edificio, anche attraverso la messa in opera degli accorgimenti e delle misure finalizzate a tutelare la pubblica incolumità, e purché risultino assunte le misure di protezione civile e le azioni associate di cui ai piani comunali di protezione civile.</a:t>
            </a:r>
            <a:endParaRPr sz="3200"/>
          </a:p>
          <a:p>
            <a:pPr algn="just">
              <a:spcBef>
                <a:spcPts val="600"/>
              </a:spcBef>
              <a:defRPr sz="1200"/>
            </a:pPr>
            <a:r>
              <a:t>5 . Sono altresì ammessi interventi di realizzazione di nuovi impianti di depurazione e potabilizzazione e di trattamento rifiuti ed i volumi tecnici ad essi funzionali e collegati, anche interrati, purchè realizzati con tipologie costruttive, da dimensionare in base ad uno specifico studio idraulico, in grado di evitare allagamenti all’interno e sversamenti di materiali inquinanti in caso di evento duecentennale, purché risultino assunte le misure di protezione civile e le azioni associate di cui ai piani comunali di protezione civile.</a:t>
            </a:r>
            <a:endParaRPr sz="3200"/>
          </a:p>
          <a:p>
            <a:pPr algn="just">
              <a:spcBef>
                <a:spcPts val="600"/>
              </a:spcBef>
              <a:defRPr sz="1200"/>
            </a:pPr>
            <a:r>
              <a:t>6 . Gli impianti di cui all’allegato VIII alla parte seconda del D.Lgs. 152/2006 sono ammessi solo se non diversamente localizzabili, purchè realizzati con tipologie costruttive, da dimensionare in base ad uno specifico studio idraulico, in grado di evitare danneggiamenti e sversamenti di materiali inquinanti in caso di evento duecentennale, purché risultino assunte le misure di protezione civile e le azioni associate di cui ai piani comunali di protezione civile.</a:t>
            </a:r>
            <a:endParaRPr sz="3200"/>
          </a:p>
          <a:p>
            <a:pPr algn="just">
              <a:spcBef>
                <a:spcPts val="600"/>
              </a:spcBef>
              <a:defRPr sz="1200"/>
            </a:pPr>
            <a:r>
              <a:t>…</a:t>
            </a:r>
            <a:endParaRPr sz="3200"/>
          </a:p>
        </p:txBody>
      </p:sp>
      <p:sp>
        <p:nvSpPr>
          <p:cNvPr id="345"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7"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348"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349" name="Segnaposto contenuto 3"/>
          <p:cNvSpPr txBox="1"/>
          <p:nvPr/>
        </p:nvSpPr>
        <p:spPr>
          <a:xfrm>
            <a:off x="502919" y="1435721"/>
            <a:ext cx="8138161" cy="46049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1200" b="1"/>
            </a:pPr>
            <a:r>
              <a:rPr dirty="0" err="1"/>
              <a:t>Articolo</a:t>
            </a:r>
            <a:r>
              <a:rPr dirty="0"/>
              <a:t> 6</a:t>
            </a:r>
            <a:endParaRPr sz="3200" dirty="0"/>
          </a:p>
          <a:p>
            <a:pPr algn="ctr">
              <a:spcBef>
                <a:spcPts val="400"/>
              </a:spcBef>
              <a:defRPr sz="1200" b="1"/>
            </a:pPr>
            <a:r>
              <a:rPr dirty="0"/>
              <a:t>(</a:t>
            </a:r>
            <a:r>
              <a:rPr dirty="0" err="1"/>
              <a:t>Aree</a:t>
            </a:r>
            <a:r>
              <a:rPr dirty="0"/>
              <a:t> a </a:t>
            </a:r>
            <a:r>
              <a:rPr dirty="0" err="1"/>
              <a:t>pericolosità</a:t>
            </a:r>
            <a:r>
              <a:rPr dirty="0"/>
              <a:t> da </a:t>
            </a:r>
            <a:r>
              <a:rPr dirty="0" err="1"/>
              <a:t>alluvione</a:t>
            </a:r>
            <a:r>
              <a:rPr dirty="0"/>
              <a:t> media P2)</a:t>
            </a:r>
          </a:p>
          <a:p>
            <a:pPr algn="just">
              <a:spcBef>
                <a:spcPts val="400"/>
              </a:spcBef>
              <a:defRPr sz="1200"/>
            </a:pPr>
            <a:r>
              <a:rPr dirty="0"/>
              <a:t>…</a:t>
            </a:r>
            <a:endParaRPr sz="3200" dirty="0"/>
          </a:p>
          <a:p>
            <a:pPr algn="just">
              <a:spcBef>
                <a:spcPts val="400"/>
              </a:spcBef>
              <a:defRPr sz="1200"/>
            </a:pPr>
            <a:r>
              <a:rPr dirty="0"/>
              <a:t>7. </a:t>
            </a:r>
            <a:r>
              <a:rPr dirty="0" err="1"/>
              <a:t>Esclusivamente</a:t>
            </a:r>
            <a:r>
              <a:rPr dirty="0"/>
              <a:t> </a:t>
            </a:r>
            <a:r>
              <a:rPr dirty="0" err="1"/>
              <a:t>nella</a:t>
            </a:r>
            <a:r>
              <a:rPr dirty="0"/>
              <a:t> </a:t>
            </a:r>
            <a:r>
              <a:rPr dirty="0" err="1"/>
              <a:t>UoM</a:t>
            </a:r>
            <a:r>
              <a:rPr dirty="0"/>
              <a:t> </a:t>
            </a:r>
            <a:r>
              <a:rPr dirty="0" err="1"/>
              <a:t>Magra</a:t>
            </a:r>
            <a:r>
              <a:rPr dirty="0"/>
              <a:t> è </a:t>
            </a:r>
            <a:r>
              <a:rPr dirty="0" err="1"/>
              <a:t>consentito</a:t>
            </a:r>
            <a:r>
              <a:rPr dirty="0"/>
              <a:t> </a:t>
            </a:r>
            <a:r>
              <a:rPr dirty="0" err="1"/>
              <a:t>l’ampliamento</a:t>
            </a:r>
            <a:r>
              <a:rPr dirty="0"/>
              <a:t> e la </a:t>
            </a:r>
            <a:r>
              <a:rPr dirty="0" err="1"/>
              <a:t>nuova</a:t>
            </a:r>
            <a:r>
              <a:rPr dirty="0"/>
              <a:t> </a:t>
            </a:r>
            <a:r>
              <a:rPr dirty="0" err="1"/>
              <a:t>realizzazione</a:t>
            </a:r>
            <a:r>
              <a:rPr dirty="0"/>
              <a:t> di </a:t>
            </a:r>
            <a:r>
              <a:rPr dirty="0" err="1"/>
              <a:t>impianti</a:t>
            </a:r>
            <a:r>
              <a:rPr dirty="0"/>
              <a:t> di </a:t>
            </a:r>
            <a:r>
              <a:rPr dirty="0" err="1"/>
              <a:t>betonaggio</a:t>
            </a:r>
            <a:r>
              <a:rPr dirty="0"/>
              <a:t> e di </a:t>
            </a:r>
            <a:r>
              <a:rPr dirty="0" err="1"/>
              <a:t>frantumazione</a:t>
            </a:r>
            <a:r>
              <a:rPr dirty="0"/>
              <a:t> </a:t>
            </a:r>
            <a:r>
              <a:rPr dirty="0" err="1"/>
              <a:t>dei</a:t>
            </a:r>
            <a:r>
              <a:rPr dirty="0"/>
              <a:t> </a:t>
            </a:r>
            <a:r>
              <a:rPr dirty="0" err="1"/>
              <a:t>materiali</a:t>
            </a:r>
            <a:r>
              <a:rPr dirty="0"/>
              <a:t> </a:t>
            </a:r>
            <a:r>
              <a:rPr dirty="0" err="1"/>
              <a:t>inerti</a:t>
            </a:r>
            <a:r>
              <a:rPr dirty="0"/>
              <a:t>, a </a:t>
            </a:r>
            <a:r>
              <a:rPr dirty="0" err="1"/>
              <a:t>condizione</a:t>
            </a:r>
            <a:r>
              <a:rPr dirty="0"/>
              <a:t> </a:t>
            </a:r>
            <a:r>
              <a:rPr dirty="0" err="1"/>
              <a:t>che</a:t>
            </a:r>
            <a:r>
              <a:rPr dirty="0"/>
              <a:t> </a:t>
            </a:r>
            <a:r>
              <a:rPr dirty="0" err="1"/>
              <a:t>siano</a:t>
            </a:r>
            <a:r>
              <a:rPr dirty="0"/>
              <a:t> </a:t>
            </a:r>
            <a:r>
              <a:rPr dirty="0" err="1"/>
              <a:t>supportati</a:t>
            </a:r>
            <a:r>
              <a:rPr dirty="0"/>
              <a:t> da un </a:t>
            </a:r>
            <a:r>
              <a:rPr dirty="0" err="1"/>
              <a:t>adeguato</a:t>
            </a:r>
            <a:r>
              <a:rPr dirty="0"/>
              <a:t> studio di </a:t>
            </a:r>
            <a:r>
              <a:rPr dirty="0" err="1"/>
              <a:t>compatibilità</a:t>
            </a:r>
            <a:r>
              <a:rPr dirty="0"/>
              <a:t> </a:t>
            </a:r>
            <a:r>
              <a:rPr dirty="0" err="1"/>
              <a:t>idraulica</a:t>
            </a:r>
            <a:r>
              <a:rPr dirty="0"/>
              <a:t> </a:t>
            </a:r>
            <a:r>
              <a:rPr dirty="0" err="1"/>
              <a:t>che</a:t>
            </a:r>
            <a:r>
              <a:rPr dirty="0"/>
              <a:t> </a:t>
            </a:r>
            <a:r>
              <a:rPr dirty="0" err="1"/>
              <a:t>verifichi</a:t>
            </a:r>
            <a:r>
              <a:rPr dirty="0"/>
              <a:t> </a:t>
            </a:r>
            <a:r>
              <a:rPr dirty="0" err="1"/>
              <a:t>che</a:t>
            </a:r>
            <a:r>
              <a:rPr dirty="0"/>
              <a:t> </a:t>
            </a:r>
            <a:r>
              <a:rPr dirty="0" err="1"/>
              <a:t>gli</a:t>
            </a:r>
            <a:r>
              <a:rPr dirty="0"/>
              <a:t> </a:t>
            </a:r>
            <a:r>
              <a:rPr dirty="0" err="1"/>
              <a:t>interventi</a:t>
            </a:r>
            <a:r>
              <a:rPr dirty="0"/>
              <a:t> </a:t>
            </a:r>
            <a:r>
              <a:rPr dirty="0" err="1"/>
              <a:t>previsti</a:t>
            </a:r>
            <a:r>
              <a:rPr dirty="0"/>
              <a:t>:</a:t>
            </a:r>
            <a:endParaRPr sz="3200" dirty="0"/>
          </a:p>
          <a:p>
            <a:pPr lvl="1" algn="just">
              <a:spcBef>
                <a:spcPts val="400"/>
              </a:spcBef>
              <a:defRPr sz="1200"/>
            </a:pPr>
            <a:r>
              <a:rPr dirty="0"/>
              <a:t>a) non </a:t>
            </a:r>
            <a:r>
              <a:rPr dirty="0" err="1"/>
              <a:t>alterino</a:t>
            </a:r>
            <a:r>
              <a:rPr dirty="0"/>
              <a:t> </a:t>
            </a:r>
            <a:r>
              <a:rPr dirty="0" err="1"/>
              <a:t>significativamente</a:t>
            </a:r>
            <a:r>
              <a:rPr dirty="0"/>
              <a:t> la </a:t>
            </a:r>
            <a:r>
              <a:rPr dirty="0" err="1"/>
              <a:t>capacità</a:t>
            </a:r>
            <a:r>
              <a:rPr dirty="0"/>
              <a:t> di </a:t>
            </a:r>
            <a:r>
              <a:rPr dirty="0" err="1"/>
              <a:t>laminazione</a:t>
            </a:r>
            <a:r>
              <a:rPr dirty="0"/>
              <a:t> </a:t>
            </a:r>
            <a:r>
              <a:rPr dirty="0" err="1"/>
              <a:t>delle</a:t>
            </a:r>
            <a:r>
              <a:rPr dirty="0"/>
              <a:t> </a:t>
            </a:r>
            <a:r>
              <a:rPr dirty="0" err="1"/>
              <a:t>acque</a:t>
            </a:r>
            <a:r>
              <a:rPr dirty="0"/>
              <a:t> di </a:t>
            </a:r>
            <a:r>
              <a:rPr dirty="0" err="1"/>
              <a:t>esondazioni</a:t>
            </a:r>
            <a:r>
              <a:rPr dirty="0"/>
              <a:t>;</a:t>
            </a:r>
            <a:endParaRPr sz="2800" dirty="0"/>
          </a:p>
          <a:p>
            <a:pPr lvl="1" algn="just">
              <a:spcBef>
                <a:spcPts val="400"/>
              </a:spcBef>
              <a:defRPr sz="1200"/>
            </a:pPr>
            <a:r>
              <a:rPr dirty="0"/>
              <a:t>b) non </a:t>
            </a:r>
            <a:r>
              <a:rPr dirty="0" err="1"/>
              <a:t>aumentino</a:t>
            </a:r>
            <a:r>
              <a:rPr dirty="0"/>
              <a:t> </a:t>
            </a:r>
            <a:r>
              <a:rPr dirty="0" err="1"/>
              <a:t>significativamente</a:t>
            </a:r>
            <a:r>
              <a:rPr dirty="0"/>
              <a:t> le </a:t>
            </a:r>
            <a:r>
              <a:rPr dirty="0" err="1"/>
              <a:t>condizioni</a:t>
            </a:r>
            <a:r>
              <a:rPr dirty="0"/>
              <a:t> di </a:t>
            </a:r>
            <a:r>
              <a:rPr dirty="0" err="1"/>
              <a:t>pericolosità</a:t>
            </a:r>
            <a:r>
              <a:rPr dirty="0"/>
              <a:t> e di </a:t>
            </a:r>
            <a:r>
              <a:rPr dirty="0" err="1"/>
              <a:t>rischio</a:t>
            </a:r>
            <a:r>
              <a:rPr dirty="0"/>
              <a:t> </a:t>
            </a:r>
            <a:r>
              <a:rPr dirty="0" err="1"/>
              <a:t>dell’area</a:t>
            </a:r>
            <a:r>
              <a:rPr dirty="0"/>
              <a:t> di </a:t>
            </a:r>
            <a:r>
              <a:rPr dirty="0" err="1"/>
              <a:t>interesse</a:t>
            </a:r>
            <a:r>
              <a:rPr dirty="0"/>
              <a:t> e </a:t>
            </a:r>
            <a:r>
              <a:rPr dirty="0" err="1"/>
              <a:t>delle</a:t>
            </a:r>
            <a:r>
              <a:rPr dirty="0"/>
              <a:t> </a:t>
            </a:r>
            <a:r>
              <a:rPr dirty="0" err="1"/>
              <a:t>aree</a:t>
            </a:r>
            <a:r>
              <a:rPr dirty="0"/>
              <a:t> </a:t>
            </a:r>
            <a:r>
              <a:rPr dirty="0" err="1"/>
              <a:t>limitrofe</a:t>
            </a:r>
            <a:r>
              <a:rPr dirty="0"/>
              <a:t>, a </a:t>
            </a:r>
            <a:r>
              <a:rPr dirty="0" err="1"/>
              <a:t>monte</a:t>
            </a:r>
            <a:r>
              <a:rPr dirty="0"/>
              <a:t> e a </a:t>
            </a:r>
            <a:r>
              <a:rPr dirty="0" err="1"/>
              <a:t>valle</a:t>
            </a:r>
            <a:r>
              <a:rPr dirty="0"/>
              <a:t>;</a:t>
            </a:r>
            <a:endParaRPr sz="2800" dirty="0"/>
          </a:p>
          <a:p>
            <a:pPr lvl="1" algn="just">
              <a:spcBef>
                <a:spcPts val="400"/>
              </a:spcBef>
              <a:defRPr sz="1200"/>
            </a:pPr>
            <a:r>
              <a:rPr dirty="0"/>
              <a:t>c) non </a:t>
            </a:r>
            <a:r>
              <a:rPr dirty="0" err="1"/>
              <a:t>pregiudichino</a:t>
            </a:r>
            <a:r>
              <a:rPr dirty="0"/>
              <a:t> la </a:t>
            </a:r>
            <a:r>
              <a:rPr dirty="0" err="1"/>
              <a:t>possibilità</a:t>
            </a:r>
            <a:r>
              <a:rPr dirty="0"/>
              <a:t> di </a:t>
            </a:r>
            <a:r>
              <a:rPr dirty="0" err="1"/>
              <a:t>realizzare</a:t>
            </a:r>
            <a:r>
              <a:rPr dirty="0"/>
              <a:t> </a:t>
            </a:r>
            <a:r>
              <a:rPr dirty="0" err="1"/>
              <a:t>gli</a:t>
            </a:r>
            <a:r>
              <a:rPr dirty="0"/>
              <a:t> </a:t>
            </a:r>
            <a:r>
              <a:rPr dirty="0" err="1"/>
              <a:t>interventi</a:t>
            </a:r>
            <a:r>
              <a:rPr dirty="0"/>
              <a:t> di </a:t>
            </a:r>
            <a:r>
              <a:rPr dirty="0" err="1"/>
              <a:t>messa</a:t>
            </a:r>
            <a:r>
              <a:rPr dirty="0"/>
              <a:t> in </a:t>
            </a:r>
            <a:r>
              <a:rPr dirty="0" err="1"/>
              <a:t>sicurezza</a:t>
            </a:r>
            <a:r>
              <a:rPr dirty="0"/>
              <a:t> e la </a:t>
            </a:r>
            <a:r>
              <a:rPr dirty="0" err="1"/>
              <a:t>possibilità</a:t>
            </a:r>
            <a:r>
              <a:rPr dirty="0"/>
              <a:t> di </a:t>
            </a:r>
            <a:r>
              <a:rPr dirty="0" err="1"/>
              <a:t>definire</a:t>
            </a:r>
            <a:r>
              <a:rPr dirty="0"/>
              <a:t> la Fascia di </a:t>
            </a:r>
            <a:r>
              <a:rPr dirty="0" err="1"/>
              <a:t>riassetto</a:t>
            </a:r>
            <a:r>
              <a:rPr dirty="0"/>
              <a:t> </a:t>
            </a:r>
            <a:r>
              <a:rPr dirty="0" err="1"/>
              <a:t>fluviale</a:t>
            </a:r>
            <a:r>
              <a:rPr dirty="0"/>
              <a:t>, dove non </a:t>
            </a:r>
            <a:r>
              <a:rPr dirty="0" err="1"/>
              <a:t>ancora</a:t>
            </a:r>
            <a:r>
              <a:rPr dirty="0"/>
              <a:t> </a:t>
            </a:r>
            <a:r>
              <a:rPr dirty="0" err="1"/>
              <a:t>individuata</a:t>
            </a:r>
            <a:r>
              <a:rPr dirty="0"/>
              <a:t>;</a:t>
            </a:r>
            <a:endParaRPr sz="2800" dirty="0"/>
          </a:p>
          <a:p>
            <a:pPr lvl="1" algn="just">
              <a:spcBef>
                <a:spcPts val="400"/>
              </a:spcBef>
              <a:defRPr sz="1200"/>
            </a:pPr>
            <a:r>
              <a:rPr dirty="0"/>
              <a:t>d) </a:t>
            </a:r>
            <a:r>
              <a:rPr dirty="0" err="1"/>
              <a:t>prevedano</a:t>
            </a:r>
            <a:r>
              <a:rPr dirty="0"/>
              <a:t> </a:t>
            </a:r>
            <a:r>
              <a:rPr dirty="0" err="1"/>
              <a:t>adeguate</a:t>
            </a:r>
            <a:r>
              <a:rPr dirty="0"/>
              <a:t> </a:t>
            </a:r>
            <a:r>
              <a:rPr dirty="0" err="1"/>
              <a:t>caratteristiche</a:t>
            </a:r>
            <a:r>
              <a:rPr dirty="0"/>
              <a:t> di </a:t>
            </a:r>
            <a:r>
              <a:rPr dirty="0" err="1"/>
              <a:t>stabilità</a:t>
            </a:r>
            <a:r>
              <a:rPr dirty="0"/>
              <a:t> </a:t>
            </a:r>
            <a:r>
              <a:rPr dirty="0" err="1"/>
              <a:t>dei</a:t>
            </a:r>
            <a:r>
              <a:rPr dirty="0"/>
              <a:t> cumuli in </a:t>
            </a:r>
            <a:r>
              <a:rPr dirty="0" err="1"/>
              <a:t>rilevato</a:t>
            </a:r>
            <a:r>
              <a:rPr dirty="0"/>
              <a:t>, </a:t>
            </a:r>
            <a:r>
              <a:rPr dirty="0" err="1"/>
              <a:t>anche</a:t>
            </a:r>
            <a:r>
              <a:rPr dirty="0"/>
              <a:t> in </a:t>
            </a:r>
            <a:r>
              <a:rPr dirty="0" err="1"/>
              <a:t>considerazione</a:t>
            </a:r>
            <a:r>
              <a:rPr dirty="0"/>
              <a:t> </a:t>
            </a:r>
            <a:r>
              <a:rPr dirty="0" err="1"/>
              <a:t>delle</a:t>
            </a:r>
            <a:r>
              <a:rPr dirty="0"/>
              <a:t> </a:t>
            </a:r>
            <a:r>
              <a:rPr dirty="0" err="1"/>
              <a:t>possibili</a:t>
            </a:r>
            <a:r>
              <a:rPr dirty="0"/>
              <a:t> </a:t>
            </a:r>
            <a:r>
              <a:rPr dirty="0" err="1"/>
              <a:t>azioni</a:t>
            </a:r>
            <a:r>
              <a:rPr dirty="0"/>
              <a:t> erosive e </a:t>
            </a:r>
            <a:r>
              <a:rPr dirty="0" err="1"/>
              <a:t>demolitive</a:t>
            </a:r>
            <a:r>
              <a:rPr dirty="0"/>
              <a:t> </a:t>
            </a:r>
            <a:r>
              <a:rPr dirty="0" err="1"/>
              <a:t>degli</a:t>
            </a:r>
            <a:r>
              <a:rPr dirty="0"/>
              <a:t> </a:t>
            </a:r>
            <a:r>
              <a:rPr dirty="0" err="1"/>
              <a:t>eventi</a:t>
            </a:r>
            <a:r>
              <a:rPr dirty="0"/>
              <a:t> di </a:t>
            </a:r>
            <a:r>
              <a:rPr dirty="0" err="1"/>
              <a:t>piena</a:t>
            </a:r>
            <a:r>
              <a:rPr dirty="0"/>
              <a:t>, in </a:t>
            </a:r>
            <a:r>
              <a:rPr dirty="0" err="1"/>
              <a:t>relazione</a:t>
            </a:r>
            <a:r>
              <a:rPr dirty="0"/>
              <a:t> </a:t>
            </a:r>
            <a:r>
              <a:rPr dirty="0" err="1"/>
              <a:t>alla</a:t>
            </a:r>
            <a:r>
              <a:rPr dirty="0"/>
              <a:t> </a:t>
            </a:r>
            <a:r>
              <a:rPr dirty="0" err="1"/>
              <a:t>piena</a:t>
            </a:r>
            <a:r>
              <a:rPr dirty="0"/>
              <a:t> di </a:t>
            </a:r>
            <a:r>
              <a:rPr dirty="0" err="1"/>
              <a:t>riferimento</a:t>
            </a:r>
            <a:r>
              <a:rPr dirty="0"/>
              <a:t>.</a:t>
            </a:r>
            <a:endParaRPr sz="2800" dirty="0"/>
          </a:p>
          <a:p>
            <a:pPr lvl="1" algn="just">
              <a:spcBef>
                <a:spcPts val="600"/>
              </a:spcBef>
              <a:defRPr sz="1200"/>
            </a:pPr>
            <a:endParaRPr sz="2800" dirty="0"/>
          </a:p>
          <a:p>
            <a:pPr algn="ctr">
              <a:spcBef>
                <a:spcPts val="400"/>
              </a:spcBef>
              <a:defRPr sz="1200" b="1"/>
            </a:pPr>
            <a:r>
              <a:rPr dirty="0" err="1"/>
              <a:t>Articolo</a:t>
            </a:r>
            <a:r>
              <a:rPr dirty="0"/>
              <a:t> 7</a:t>
            </a:r>
            <a:endParaRPr sz="3200" dirty="0"/>
          </a:p>
          <a:p>
            <a:pPr algn="ctr">
              <a:spcBef>
                <a:spcPts val="400"/>
              </a:spcBef>
              <a:defRPr sz="1200" b="1"/>
            </a:pPr>
            <a:r>
              <a:rPr dirty="0"/>
              <a:t>(</a:t>
            </a:r>
            <a:r>
              <a:rPr dirty="0" err="1"/>
              <a:t>Aree</a:t>
            </a:r>
            <a:r>
              <a:rPr dirty="0"/>
              <a:t> a </a:t>
            </a:r>
            <a:r>
              <a:rPr dirty="0" err="1"/>
              <a:t>pericolosità</a:t>
            </a:r>
            <a:r>
              <a:rPr dirty="0"/>
              <a:t> da </a:t>
            </a:r>
            <a:r>
              <a:rPr dirty="0" err="1"/>
              <a:t>alluvione</a:t>
            </a:r>
            <a:r>
              <a:rPr dirty="0"/>
              <a:t> media </a:t>
            </a:r>
            <a:r>
              <a:rPr dirty="0" smtClean="0"/>
              <a:t>P</a:t>
            </a:r>
            <a:r>
              <a:rPr lang="it-IT" dirty="0" smtClean="0"/>
              <a:t>1</a:t>
            </a:r>
            <a:r>
              <a:rPr dirty="0" smtClean="0"/>
              <a:t>)</a:t>
            </a:r>
            <a:endParaRPr dirty="0"/>
          </a:p>
          <a:p>
            <a:pPr algn="just">
              <a:spcBef>
                <a:spcPts val="400"/>
              </a:spcBef>
              <a:defRPr sz="1200"/>
            </a:pPr>
            <a:r>
              <a:rPr dirty="0"/>
              <a:t>1. </a:t>
            </a:r>
            <a:r>
              <a:rPr dirty="0" err="1"/>
              <a:t>Nelle</a:t>
            </a:r>
            <a:r>
              <a:rPr dirty="0"/>
              <a:t> </a:t>
            </a:r>
            <a:r>
              <a:rPr dirty="0" err="1"/>
              <a:t>aree</a:t>
            </a:r>
            <a:r>
              <a:rPr dirty="0"/>
              <a:t> P1 è </a:t>
            </a:r>
            <a:r>
              <a:rPr dirty="0" err="1"/>
              <a:t>consentito</a:t>
            </a:r>
            <a:r>
              <a:rPr dirty="0"/>
              <a:t> </a:t>
            </a:r>
            <a:r>
              <a:rPr dirty="0" err="1"/>
              <a:t>ogni</a:t>
            </a:r>
            <a:r>
              <a:rPr dirty="0"/>
              <a:t> </a:t>
            </a:r>
            <a:r>
              <a:rPr dirty="0" err="1"/>
              <a:t>tipo</a:t>
            </a:r>
            <a:r>
              <a:rPr dirty="0"/>
              <a:t> di </a:t>
            </a:r>
            <a:r>
              <a:rPr dirty="0" err="1"/>
              <a:t>intervento</a:t>
            </a:r>
            <a:r>
              <a:rPr dirty="0"/>
              <a:t>, </a:t>
            </a:r>
            <a:r>
              <a:rPr dirty="0" err="1"/>
              <a:t>purché</a:t>
            </a:r>
            <a:r>
              <a:rPr dirty="0"/>
              <a:t> </a:t>
            </a:r>
            <a:r>
              <a:rPr dirty="0" err="1"/>
              <a:t>realizzato</a:t>
            </a:r>
            <a:r>
              <a:rPr dirty="0"/>
              <a:t> con </a:t>
            </a:r>
            <a:r>
              <a:rPr dirty="0" err="1"/>
              <a:t>tipologie</a:t>
            </a:r>
            <a:r>
              <a:rPr dirty="0"/>
              <a:t> </a:t>
            </a:r>
            <a:r>
              <a:rPr dirty="0" err="1"/>
              <a:t>costruttive</a:t>
            </a:r>
            <a:r>
              <a:rPr dirty="0"/>
              <a:t> </a:t>
            </a:r>
            <a:r>
              <a:rPr dirty="0" err="1"/>
              <a:t>finalizzate</a:t>
            </a:r>
            <a:r>
              <a:rPr dirty="0"/>
              <a:t> </a:t>
            </a:r>
            <a:r>
              <a:rPr dirty="0" err="1"/>
              <a:t>alla</a:t>
            </a:r>
            <a:r>
              <a:rPr dirty="0"/>
              <a:t> </a:t>
            </a:r>
            <a:r>
              <a:rPr dirty="0" err="1"/>
              <a:t>riduzione</a:t>
            </a:r>
            <a:r>
              <a:rPr dirty="0"/>
              <a:t> della </a:t>
            </a:r>
            <a:r>
              <a:rPr dirty="0" err="1"/>
              <a:t>vulnerabilità</a:t>
            </a:r>
            <a:r>
              <a:rPr dirty="0"/>
              <a:t> </a:t>
            </a:r>
            <a:r>
              <a:rPr dirty="0" err="1"/>
              <a:t>delle</a:t>
            </a:r>
            <a:r>
              <a:rPr dirty="0"/>
              <a:t> </a:t>
            </a:r>
            <a:r>
              <a:rPr dirty="0" err="1"/>
              <a:t>opere</a:t>
            </a:r>
            <a:r>
              <a:rPr dirty="0"/>
              <a:t> e, </a:t>
            </a:r>
            <a:r>
              <a:rPr dirty="0" err="1"/>
              <a:t>quindi</a:t>
            </a:r>
            <a:r>
              <a:rPr dirty="0"/>
              <a:t>, del </a:t>
            </a:r>
            <a:r>
              <a:rPr dirty="0" err="1"/>
              <a:t>rischio</a:t>
            </a:r>
            <a:r>
              <a:rPr dirty="0"/>
              <a:t> per la </a:t>
            </a:r>
            <a:r>
              <a:rPr dirty="0" err="1"/>
              <a:t>pubblica</a:t>
            </a:r>
            <a:r>
              <a:rPr dirty="0"/>
              <a:t> </a:t>
            </a:r>
            <a:r>
              <a:rPr dirty="0" err="1"/>
              <a:t>incolumità</a:t>
            </a:r>
            <a:r>
              <a:rPr dirty="0"/>
              <a:t>, a </a:t>
            </a:r>
            <a:r>
              <a:rPr dirty="0" err="1"/>
              <a:t>condizione</a:t>
            </a:r>
            <a:r>
              <a:rPr dirty="0"/>
              <a:t> </a:t>
            </a:r>
            <a:r>
              <a:rPr dirty="0" err="1"/>
              <a:t>che</a:t>
            </a:r>
            <a:r>
              <a:rPr dirty="0"/>
              <a:t> </a:t>
            </a:r>
            <a:r>
              <a:rPr dirty="0" err="1"/>
              <a:t>risultino</a:t>
            </a:r>
            <a:r>
              <a:rPr dirty="0"/>
              <a:t> </a:t>
            </a:r>
            <a:r>
              <a:rPr dirty="0" err="1"/>
              <a:t>assunte</a:t>
            </a:r>
            <a:r>
              <a:rPr dirty="0"/>
              <a:t> le </a:t>
            </a:r>
            <a:r>
              <a:rPr dirty="0" err="1"/>
              <a:t>misure</a:t>
            </a:r>
            <a:r>
              <a:rPr dirty="0"/>
              <a:t> di </a:t>
            </a:r>
            <a:r>
              <a:rPr dirty="0" err="1"/>
              <a:t>protezione</a:t>
            </a:r>
            <a:r>
              <a:rPr dirty="0"/>
              <a:t> </a:t>
            </a:r>
            <a:r>
              <a:rPr dirty="0" err="1"/>
              <a:t>civile</a:t>
            </a:r>
            <a:r>
              <a:rPr dirty="0"/>
              <a:t> e le </a:t>
            </a:r>
            <a:r>
              <a:rPr dirty="0" err="1"/>
              <a:t>azioni</a:t>
            </a:r>
            <a:r>
              <a:rPr dirty="0"/>
              <a:t> associate di cui </a:t>
            </a:r>
            <a:r>
              <a:rPr dirty="0" err="1"/>
              <a:t>ai</a:t>
            </a:r>
            <a:r>
              <a:rPr dirty="0"/>
              <a:t> </a:t>
            </a:r>
            <a:r>
              <a:rPr dirty="0" err="1"/>
              <a:t>piani</a:t>
            </a:r>
            <a:r>
              <a:rPr dirty="0"/>
              <a:t> </a:t>
            </a:r>
            <a:r>
              <a:rPr dirty="0" err="1"/>
              <a:t>comunali</a:t>
            </a:r>
            <a:r>
              <a:rPr dirty="0"/>
              <a:t> di </a:t>
            </a:r>
            <a:r>
              <a:rPr dirty="0" err="1"/>
              <a:t>protezione</a:t>
            </a:r>
            <a:r>
              <a:rPr dirty="0"/>
              <a:t> </a:t>
            </a:r>
            <a:r>
              <a:rPr dirty="0" err="1"/>
              <a:t>civile</a:t>
            </a:r>
            <a:r>
              <a:rPr dirty="0"/>
              <a:t>.</a:t>
            </a:r>
            <a:endParaRPr sz="3200" dirty="0"/>
          </a:p>
        </p:txBody>
      </p:sp>
      <p:sp>
        <p:nvSpPr>
          <p:cNvPr id="350"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2" name="Segnaposto contenuto 4"/>
          <p:cNvGraphicFramePr/>
          <p:nvPr/>
        </p:nvGraphicFramePr>
        <p:xfrm>
          <a:off x="1755866" y="1118623"/>
          <a:ext cx="5757772" cy="4990077"/>
        </p:xfrm>
        <a:graphic>
          <a:graphicData uri="http://schemas.openxmlformats.org/drawingml/2006/table">
            <a:tbl>
              <a:tblPr firstRow="1" firstCol="1">
                <a:tableStyleId>{4C3C2611-4C71-4FC5-86AE-919BDF0F9419}</a:tableStyleId>
              </a:tblPr>
              <a:tblGrid>
                <a:gridCol w="1439443">
                  <a:extLst>
                    <a:ext uri="{9D8B030D-6E8A-4147-A177-3AD203B41FA5}">
                      <a16:colId xmlns:a16="http://schemas.microsoft.com/office/drawing/2014/main" val="20000"/>
                    </a:ext>
                  </a:extLst>
                </a:gridCol>
                <a:gridCol w="1439443">
                  <a:extLst>
                    <a:ext uri="{9D8B030D-6E8A-4147-A177-3AD203B41FA5}">
                      <a16:colId xmlns:a16="http://schemas.microsoft.com/office/drawing/2014/main" val="20001"/>
                    </a:ext>
                  </a:extLst>
                </a:gridCol>
                <a:gridCol w="1439443">
                  <a:extLst>
                    <a:ext uri="{9D8B030D-6E8A-4147-A177-3AD203B41FA5}">
                      <a16:colId xmlns:a16="http://schemas.microsoft.com/office/drawing/2014/main" val="20002"/>
                    </a:ext>
                  </a:extLst>
                </a:gridCol>
                <a:gridCol w="1439443">
                  <a:extLst>
                    <a:ext uri="{9D8B030D-6E8A-4147-A177-3AD203B41FA5}">
                      <a16:colId xmlns:a16="http://schemas.microsoft.com/office/drawing/2014/main" val="20003"/>
                    </a:ext>
                  </a:extLst>
                </a:gridCol>
              </a:tblGrid>
              <a:tr h="466806">
                <a:tc>
                  <a:txBody>
                    <a:bodyPr/>
                    <a:lstStyle/>
                    <a:p>
                      <a:pPr algn="ctr">
                        <a:lnSpc>
                          <a:spcPct val="107000"/>
                        </a:lnSpc>
                        <a:defRPr sz="1800" b="0">
                          <a:solidFill>
                            <a:srgbClr val="000000"/>
                          </a:solidFill>
                        </a:defRPr>
                      </a:pPr>
                      <a:r>
                        <a:rPr sz="1300" b="1">
                          <a:latin typeface="+mn-lt"/>
                          <a:ea typeface="+mn-ea"/>
                          <a:cs typeface="+mn-cs"/>
                          <a:sym typeface="Calibri"/>
                        </a:rPr>
                        <a:t>Intervento</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lnSpc>
                          <a:spcPct val="107000"/>
                        </a:lnSpc>
                        <a:defRPr sz="1800" b="0">
                          <a:solidFill>
                            <a:srgbClr val="000000"/>
                          </a:solidFill>
                        </a:defRPr>
                      </a:pPr>
                      <a:r>
                        <a:rPr sz="1300" b="1">
                          <a:latin typeface="+mn-lt"/>
                          <a:ea typeface="+mn-ea"/>
                          <a:cs typeface="+mn-cs"/>
                          <a:sym typeface="Calibri"/>
                        </a:rPr>
                        <a:t>Pericolosità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lnSpc>
                          <a:spcPct val="107000"/>
                        </a:lnSpc>
                        <a:defRPr sz="1800" b="0">
                          <a:solidFill>
                            <a:srgbClr val="000000"/>
                          </a:solidFill>
                        </a:defRPr>
                      </a:pPr>
                      <a:r>
                        <a:rPr sz="1300" b="1">
                          <a:latin typeface="+mn-lt"/>
                          <a:ea typeface="+mn-ea"/>
                          <a:cs typeface="+mn-cs"/>
                          <a:sym typeface="Calibri"/>
                        </a:rPr>
                        <a:t>«Vecchi» Piani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lnSpc>
                          <a:spcPct val="107000"/>
                        </a:lnSpc>
                        <a:defRPr sz="1800" b="0">
                          <a:solidFill>
                            <a:srgbClr val="000000"/>
                          </a:solidFill>
                        </a:defRPr>
                      </a:pPr>
                      <a:r>
                        <a:rPr sz="1300" b="1">
                          <a:latin typeface="+mn-lt"/>
                          <a:ea typeface="+mn-ea"/>
                          <a:cs typeface="+mn-cs"/>
                          <a:sym typeface="Calibri"/>
                        </a:rPr>
                        <a:t>PGRA e Schema di Regolamento</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0"/>
                  </a:ext>
                </a:extLst>
              </a:tr>
              <a:tr h="180931">
                <a:tc>
                  <a:txBody>
                    <a:bodyPr/>
                    <a:lstStyle/>
                    <a:p>
                      <a:pPr algn="l">
                        <a:lnSpc>
                          <a:spcPct val="107000"/>
                        </a:lnSpc>
                        <a:defRPr sz="1800" b="0">
                          <a:solidFill>
                            <a:srgbClr val="000000"/>
                          </a:solidFill>
                        </a:defRPr>
                      </a:pPr>
                      <a:r>
                        <a:rPr sz="1000">
                          <a:latin typeface="+mn-lt"/>
                          <a:ea typeface="+mn-ea"/>
                          <a:cs typeface="+mn-cs"/>
                          <a:sym typeface="Calibri"/>
                        </a:rPr>
                        <a:t>Nuova edificazione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7C80"/>
                    </a:solidFill>
                  </a:tcPr>
                </a:tc>
                <a:tc>
                  <a:txBody>
                    <a:bodyPr/>
                    <a:lstStyle/>
                    <a:p>
                      <a:pPr algn="l">
                        <a:lnSpc>
                          <a:spcPct val="107000"/>
                        </a:lnSpc>
                        <a:defRPr sz="1800"/>
                      </a:pPr>
                      <a:r>
                        <a:rPr sz="1000">
                          <a:latin typeface="+mn-lt"/>
                          <a:ea typeface="+mn-ea"/>
                          <a:cs typeface="+mn-cs"/>
                          <a:sym typeface="Calibri"/>
                        </a:rPr>
                        <a:t>P3/Fascia A</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7C80"/>
                    </a:solidFill>
                  </a:tcPr>
                </a:tc>
                <a:tc>
                  <a:txBody>
                    <a:bodyPr/>
                    <a:lstStyle/>
                    <a:p>
                      <a:pPr algn="l">
                        <a:lnSpc>
                          <a:spcPct val="107000"/>
                        </a:lnSpc>
                        <a:defRPr sz="1800"/>
                      </a:pPr>
                      <a:r>
                        <a:rPr sz="1000">
                          <a:latin typeface="+mn-lt"/>
                          <a:ea typeface="+mn-ea"/>
                          <a:cs typeface="+mn-cs"/>
                          <a:sym typeface="Calibri"/>
                        </a:rPr>
                        <a:t>NO</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7C80"/>
                    </a:solidFill>
                  </a:tcPr>
                </a:tc>
                <a:tc>
                  <a:txBody>
                    <a:bodyPr/>
                    <a:lstStyle/>
                    <a:p>
                      <a:pPr algn="l">
                        <a:lnSpc>
                          <a:spcPct val="107000"/>
                        </a:lnSpc>
                        <a:defRPr sz="1800"/>
                      </a:pPr>
                      <a:r>
                        <a:rPr sz="1000">
                          <a:latin typeface="+mn-lt"/>
                          <a:ea typeface="+mn-ea"/>
                          <a:cs typeface="+mn-cs"/>
                          <a:sym typeface="Calibri"/>
                        </a:rPr>
                        <a:t>NO</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7C80"/>
                    </a:solidFill>
                  </a:tcPr>
                </a:tc>
                <a:extLst>
                  <a:ext uri="{0D108BD9-81ED-4DB2-BD59-A6C34878D82A}">
                    <a16:rowId xmlns:a16="http://schemas.microsoft.com/office/drawing/2014/main" val="10001"/>
                  </a:ext>
                </a:extLst>
              </a:tr>
              <a:tr h="180931">
                <a:tc>
                  <a:txBody>
                    <a:bodyPr/>
                    <a:lstStyle/>
                    <a:p>
                      <a:pPr algn="l">
                        <a:lnSpc>
                          <a:spcPct val="107000"/>
                        </a:lnSpc>
                        <a:defRPr sz="1800" b="0">
                          <a:solidFill>
                            <a:srgbClr val="000000"/>
                          </a:solidFill>
                        </a:defRPr>
                      </a:pPr>
                      <a:r>
                        <a:rPr sz="1000">
                          <a:latin typeface="+mn-lt"/>
                          <a:ea typeface="+mn-ea"/>
                          <a:cs typeface="+mn-cs"/>
                          <a:sym typeface="Calibri"/>
                        </a:rPr>
                        <a:t>Nuova edificazione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7C80"/>
                    </a:solidFill>
                  </a:tcPr>
                </a:tc>
                <a:tc>
                  <a:txBody>
                    <a:bodyPr/>
                    <a:lstStyle/>
                    <a:p>
                      <a:pPr algn="l">
                        <a:lnSpc>
                          <a:spcPct val="107000"/>
                        </a:lnSpc>
                        <a:defRPr sz="1800"/>
                      </a:pPr>
                      <a:r>
                        <a:rPr sz="1000">
                          <a:latin typeface="+mn-lt"/>
                          <a:ea typeface="+mn-ea"/>
                          <a:cs typeface="+mn-cs"/>
                          <a:sym typeface="Calibri"/>
                        </a:rPr>
                        <a:t>P3_0</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7C80"/>
                    </a:solidFill>
                  </a:tcPr>
                </a:tc>
                <a:tc>
                  <a:txBody>
                    <a:bodyPr/>
                    <a:lstStyle/>
                    <a:p>
                      <a:pPr algn="l">
                        <a:lnSpc>
                          <a:spcPct val="107000"/>
                        </a:lnSpc>
                        <a:defRPr sz="1800"/>
                      </a:pPr>
                      <a:r>
                        <a:rPr sz="1000">
                          <a:latin typeface="+mn-lt"/>
                          <a:ea typeface="+mn-ea"/>
                          <a:cs typeface="+mn-cs"/>
                          <a:sym typeface="Calibri"/>
                        </a:rPr>
                        <a:t>NO</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7C80"/>
                    </a:solidFill>
                  </a:tcPr>
                </a:tc>
                <a:tc>
                  <a:txBody>
                    <a:bodyPr/>
                    <a:lstStyle/>
                    <a:p>
                      <a:pPr algn="l">
                        <a:lnSpc>
                          <a:spcPct val="107000"/>
                        </a:lnSpc>
                        <a:defRPr sz="1800"/>
                      </a:pPr>
                      <a:r>
                        <a:rPr sz="1000">
                          <a:latin typeface="+mn-lt"/>
                          <a:ea typeface="+mn-ea"/>
                          <a:cs typeface="+mn-cs"/>
                          <a:sym typeface="Calibri"/>
                        </a:rPr>
                        <a:t>SI condizionata</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7C80"/>
                    </a:solidFill>
                  </a:tcPr>
                </a:tc>
                <a:extLst>
                  <a:ext uri="{0D108BD9-81ED-4DB2-BD59-A6C34878D82A}">
                    <a16:rowId xmlns:a16="http://schemas.microsoft.com/office/drawing/2014/main" val="10002"/>
                  </a:ext>
                </a:extLst>
              </a:tr>
              <a:tr h="180931">
                <a:tc>
                  <a:txBody>
                    <a:bodyPr/>
                    <a:lstStyle/>
                    <a:p>
                      <a:pPr algn="l">
                        <a:lnSpc>
                          <a:spcPct val="107000"/>
                        </a:lnSpc>
                        <a:defRPr sz="1800" b="0">
                          <a:solidFill>
                            <a:srgbClr val="000000"/>
                          </a:solidFill>
                        </a:defRPr>
                      </a:pPr>
                      <a:r>
                        <a:rPr sz="1000">
                          <a:latin typeface="+mn-lt"/>
                          <a:ea typeface="+mn-ea"/>
                          <a:cs typeface="+mn-cs"/>
                          <a:sym typeface="Calibri"/>
                        </a:rPr>
                        <a:t>Nuove infrastrutture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7C80"/>
                    </a:solidFill>
                  </a:tcPr>
                </a:tc>
                <a:tc>
                  <a:txBody>
                    <a:bodyPr/>
                    <a:lstStyle/>
                    <a:p>
                      <a:pPr algn="l">
                        <a:lnSpc>
                          <a:spcPct val="107000"/>
                        </a:lnSpc>
                        <a:defRPr sz="1800"/>
                      </a:pPr>
                      <a:r>
                        <a:rPr sz="1000">
                          <a:latin typeface="+mn-lt"/>
                          <a:ea typeface="+mn-ea"/>
                          <a:cs typeface="+mn-cs"/>
                          <a:sym typeface="Calibri"/>
                        </a:rPr>
                        <a:t>P3/fascia A</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7C80"/>
                    </a:solidFill>
                  </a:tcPr>
                </a:tc>
                <a:tc>
                  <a:txBody>
                    <a:bodyPr/>
                    <a:lstStyle/>
                    <a:p>
                      <a:pPr algn="l">
                        <a:lnSpc>
                          <a:spcPct val="107000"/>
                        </a:lnSpc>
                        <a:defRPr sz="1800"/>
                      </a:pPr>
                      <a:r>
                        <a:rPr sz="1000">
                          <a:latin typeface="+mn-lt"/>
                          <a:ea typeface="+mn-ea"/>
                          <a:cs typeface="+mn-cs"/>
                          <a:sym typeface="Calibri"/>
                        </a:rPr>
                        <a:t>Si condizionata</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7C80"/>
                    </a:solidFill>
                  </a:tcPr>
                </a:tc>
                <a:tc>
                  <a:txBody>
                    <a:bodyPr/>
                    <a:lstStyle/>
                    <a:p>
                      <a:pPr algn="l">
                        <a:lnSpc>
                          <a:spcPct val="107000"/>
                        </a:lnSpc>
                        <a:defRPr sz="1800"/>
                      </a:pPr>
                      <a:r>
                        <a:rPr sz="1000">
                          <a:latin typeface="+mn-lt"/>
                          <a:ea typeface="+mn-ea"/>
                          <a:cs typeface="+mn-cs"/>
                          <a:sym typeface="Calibri"/>
                        </a:rPr>
                        <a:t>Si condizonata</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7C80"/>
                    </a:solidFill>
                  </a:tcPr>
                </a:tc>
                <a:extLst>
                  <a:ext uri="{0D108BD9-81ED-4DB2-BD59-A6C34878D82A}">
                    <a16:rowId xmlns:a16="http://schemas.microsoft.com/office/drawing/2014/main" val="10003"/>
                  </a:ext>
                </a:extLst>
              </a:tr>
              <a:tr h="180931">
                <a:tc>
                  <a:txBody>
                    <a:bodyPr/>
                    <a:lstStyle/>
                    <a:p>
                      <a:pPr algn="l">
                        <a:lnSpc>
                          <a:spcPct val="107000"/>
                        </a:lnSpc>
                        <a:defRPr sz="1800" b="0">
                          <a:solidFill>
                            <a:srgbClr val="000000"/>
                          </a:solidFill>
                        </a:defRPr>
                      </a:pPr>
                      <a:r>
                        <a:rPr sz="1000">
                          <a:latin typeface="+mn-lt"/>
                          <a:ea typeface="+mn-ea"/>
                          <a:cs typeface="+mn-cs"/>
                          <a:sym typeface="Calibri"/>
                        </a:rPr>
                        <a:t>Nuovi depuratori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7C80"/>
                    </a:solidFill>
                  </a:tcPr>
                </a:tc>
                <a:tc>
                  <a:txBody>
                    <a:bodyPr/>
                    <a:lstStyle/>
                    <a:p>
                      <a:pPr algn="l">
                        <a:lnSpc>
                          <a:spcPct val="107000"/>
                        </a:lnSpc>
                        <a:defRPr sz="1800"/>
                      </a:pPr>
                      <a:r>
                        <a:rPr sz="1000">
                          <a:latin typeface="+mn-lt"/>
                          <a:ea typeface="+mn-ea"/>
                          <a:cs typeface="+mn-cs"/>
                          <a:sym typeface="Calibri"/>
                        </a:rPr>
                        <a:t>P3/fascia A</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7C80"/>
                    </a:solidFill>
                  </a:tcPr>
                </a:tc>
                <a:tc>
                  <a:txBody>
                    <a:bodyPr/>
                    <a:lstStyle/>
                    <a:p>
                      <a:pPr algn="l">
                        <a:lnSpc>
                          <a:spcPct val="107000"/>
                        </a:lnSpc>
                        <a:defRPr sz="1800"/>
                      </a:pPr>
                      <a:r>
                        <a:rPr sz="1000">
                          <a:latin typeface="+mn-lt"/>
                          <a:ea typeface="+mn-ea"/>
                          <a:cs typeface="+mn-cs"/>
                          <a:sym typeface="Calibri"/>
                        </a:rPr>
                        <a:t>NO</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7C80"/>
                    </a:solidFill>
                  </a:tcPr>
                </a:tc>
                <a:tc>
                  <a:txBody>
                    <a:bodyPr/>
                    <a:lstStyle/>
                    <a:p>
                      <a:pPr algn="l">
                        <a:lnSpc>
                          <a:spcPct val="107000"/>
                        </a:lnSpc>
                        <a:defRPr sz="1800"/>
                      </a:pPr>
                      <a:r>
                        <a:rPr sz="1000">
                          <a:latin typeface="+mn-lt"/>
                          <a:ea typeface="+mn-ea"/>
                          <a:cs typeface="+mn-cs"/>
                          <a:sym typeface="Calibri"/>
                        </a:rPr>
                        <a:t>Si condizionata</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7C80"/>
                    </a:solidFill>
                  </a:tcPr>
                </a:tc>
                <a:extLst>
                  <a:ext uri="{0D108BD9-81ED-4DB2-BD59-A6C34878D82A}">
                    <a16:rowId xmlns:a16="http://schemas.microsoft.com/office/drawing/2014/main" val="10004"/>
                  </a:ext>
                </a:extLst>
              </a:tr>
              <a:tr h="542792">
                <a:tc>
                  <a:txBody>
                    <a:bodyPr/>
                    <a:lstStyle/>
                    <a:p>
                      <a:pPr algn="l">
                        <a:lnSpc>
                          <a:spcPct val="107000"/>
                        </a:lnSpc>
                        <a:defRPr sz="1800" b="0">
                          <a:solidFill>
                            <a:srgbClr val="000000"/>
                          </a:solidFill>
                        </a:defRPr>
                      </a:pPr>
                      <a:r>
                        <a:rPr sz="1000">
                          <a:latin typeface="+mn-lt"/>
                          <a:ea typeface="+mn-ea"/>
                          <a:cs typeface="+mn-cs"/>
                          <a:sym typeface="Calibri"/>
                        </a:rPr>
                        <a:t>Impianti ALL. VII parte seconda D.Lgs. 152/2006</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7C80"/>
                    </a:solidFill>
                  </a:tcPr>
                </a:tc>
                <a:tc>
                  <a:txBody>
                    <a:bodyPr/>
                    <a:lstStyle/>
                    <a:p>
                      <a:pPr algn="l">
                        <a:lnSpc>
                          <a:spcPct val="107000"/>
                        </a:lnSpc>
                        <a:defRPr sz="1800"/>
                      </a:pPr>
                      <a:r>
                        <a:rPr sz="1000">
                          <a:latin typeface="+mn-lt"/>
                          <a:ea typeface="+mn-ea"/>
                          <a:cs typeface="+mn-cs"/>
                          <a:sym typeface="Calibri"/>
                        </a:rPr>
                        <a:t>P3/fascia A</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7C80"/>
                    </a:solidFill>
                  </a:tcPr>
                </a:tc>
                <a:tc>
                  <a:txBody>
                    <a:bodyPr/>
                    <a:lstStyle/>
                    <a:p>
                      <a:pPr algn="l">
                        <a:lnSpc>
                          <a:spcPct val="107000"/>
                        </a:lnSpc>
                        <a:defRPr sz="1800"/>
                      </a:pPr>
                      <a:r>
                        <a:rPr sz="1000">
                          <a:latin typeface="+mn-lt"/>
                          <a:ea typeface="+mn-ea"/>
                          <a:cs typeface="+mn-cs"/>
                          <a:sym typeface="Calibri"/>
                        </a:rPr>
                        <a:t>NO</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7C80"/>
                    </a:solidFill>
                  </a:tcPr>
                </a:tc>
                <a:tc>
                  <a:txBody>
                    <a:bodyPr/>
                    <a:lstStyle/>
                    <a:p>
                      <a:pPr algn="l">
                        <a:lnSpc>
                          <a:spcPct val="107000"/>
                        </a:lnSpc>
                        <a:defRPr sz="1800"/>
                      </a:pPr>
                      <a:r>
                        <a:rPr sz="1000">
                          <a:latin typeface="+mn-lt"/>
                          <a:ea typeface="+mn-ea"/>
                          <a:cs typeface="+mn-cs"/>
                          <a:sym typeface="Calibri"/>
                        </a:rPr>
                        <a:t>NO</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7C80"/>
                    </a:solidFill>
                  </a:tcPr>
                </a:tc>
                <a:extLst>
                  <a:ext uri="{0D108BD9-81ED-4DB2-BD59-A6C34878D82A}">
                    <a16:rowId xmlns:a16="http://schemas.microsoft.com/office/drawing/2014/main" val="10005"/>
                  </a:ext>
                </a:extLst>
              </a:tr>
              <a:tr h="180931">
                <a:tc>
                  <a:txBody>
                    <a:bodyPr/>
                    <a:lstStyle/>
                    <a:p>
                      <a:pPr algn="l">
                        <a:lnSpc>
                          <a:spcPct val="107000"/>
                        </a:lnSpc>
                        <a:defRPr sz="1800" b="0">
                          <a:solidFill>
                            <a:srgbClr val="000000"/>
                          </a:solidFill>
                        </a:defRPr>
                      </a:pPr>
                      <a:r>
                        <a:rPr sz="1000">
                          <a:latin typeface="+mn-lt"/>
                          <a:ea typeface="+mn-ea"/>
                          <a:cs typeface="+mn-cs"/>
                          <a:sym typeface="Calibri"/>
                        </a:rPr>
                        <a:t>Parcheggi a raso</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7C80"/>
                    </a:solidFill>
                  </a:tcPr>
                </a:tc>
                <a:tc>
                  <a:txBody>
                    <a:bodyPr/>
                    <a:lstStyle/>
                    <a:p>
                      <a:pPr algn="l">
                        <a:lnSpc>
                          <a:spcPct val="107000"/>
                        </a:lnSpc>
                        <a:defRPr sz="1800"/>
                      </a:pPr>
                      <a:r>
                        <a:rPr sz="1000">
                          <a:latin typeface="+mn-lt"/>
                          <a:ea typeface="+mn-ea"/>
                          <a:cs typeface="+mn-cs"/>
                          <a:sym typeface="Calibri"/>
                        </a:rPr>
                        <a:t>P3/fascia A</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7C80"/>
                    </a:solidFill>
                  </a:tcPr>
                </a:tc>
                <a:tc>
                  <a:txBody>
                    <a:bodyPr/>
                    <a:lstStyle/>
                    <a:p>
                      <a:pPr algn="l">
                        <a:lnSpc>
                          <a:spcPct val="107000"/>
                        </a:lnSpc>
                        <a:defRPr sz="1800"/>
                      </a:pPr>
                      <a:r>
                        <a:rPr sz="1000">
                          <a:latin typeface="+mn-lt"/>
                          <a:ea typeface="+mn-ea"/>
                          <a:cs typeface="+mn-cs"/>
                          <a:sym typeface="Calibri"/>
                        </a:rPr>
                        <a:t>SI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7C80"/>
                    </a:solidFill>
                  </a:tcPr>
                </a:tc>
                <a:tc>
                  <a:txBody>
                    <a:bodyPr/>
                    <a:lstStyle/>
                    <a:p>
                      <a:pPr algn="l">
                        <a:lnSpc>
                          <a:spcPct val="107000"/>
                        </a:lnSpc>
                        <a:defRPr sz="1800"/>
                      </a:pPr>
                      <a:r>
                        <a:rPr sz="1000">
                          <a:latin typeface="+mn-lt"/>
                          <a:ea typeface="+mn-ea"/>
                          <a:cs typeface="+mn-cs"/>
                          <a:sym typeface="Calibri"/>
                        </a:rPr>
                        <a:t>NO</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7C80"/>
                    </a:solidFill>
                  </a:tcPr>
                </a:tc>
                <a:extLst>
                  <a:ext uri="{0D108BD9-81ED-4DB2-BD59-A6C34878D82A}">
                    <a16:rowId xmlns:a16="http://schemas.microsoft.com/office/drawing/2014/main" val="10006"/>
                  </a:ext>
                </a:extLst>
              </a:tr>
              <a:tr h="180931">
                <a:tc>
                  <a:txBody>
                    <a:bodyPr/>
                    <a:lstStyle/>
                    <a:p>
                      <a:pPr algn="l">
                        <a:lnSpc>
                          <a:spcPct val="107000"/>
                        </a:lnSpc>
                        <a:defRPr sz="1800" b="0">
                          <a:solidFill>
                            <a:srgbClr val="000000"/>
                          </a:solidFill>
                        </a:defRPr>
                      </a:pPr>
                      <a:r>
                        <a:rPr sz="1000">
                          <a:latin typeface="+mn-lt"/>
                          <a:ea typeface="+mn-ea"/>
                          <a:cs typeface="+mn-cs"/>
                          <a:sym typeface="Calibri"/>
                        </a:rPr>
                        <a:t>Parcheggi a raso</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7C80"/>
                    </a:solidFill>
                  </a:tcPr>
                </a:tc>
                <a:tc>
                  <a:txBody>
                    <a:bodyPr/>
                    <a:lstStyle/>
                    <a:p>
                      <a:pPr algn="l">
                        <a:lnSpc>
                          <a:spcPct val="107000"/>
                        </a:lnSpc>
                        <a:defRPr sz="1800"/>
                      </a:pPr>
                      <a:r>
                        <a:rPr sz="1000">
                          <a:latin typeface="+mn-lt"/>
                          <a:ea typeface="+mn-ea"/>
                          <a:cs typeface="+mn-cs"/>
                          <a:sym typeface="Calibri"/>
                        </a:rPr>
                        <a:t>P3_0/fascia A</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7C80"/>
                    </a:solidFill>
                  </a:tcPr>
                </a:tc>
                <a:tc>
                  <a:txBody>
                    <a:bodyPr/>
                    <a:lstStyle/>
                    <a:p>
                      <a:pPr algn="l">
                        <a:lnSpc>
                          <a:spcPct val="107000"/>
                        </a:lnSpc>
                        <a:defRPr sz="1800"/>
                      </a:pPr>
                      <a:r>
                        <a:rPr sz="1000">
                          <a:latin typeface="+mn-lt"/>
                          <a:ea typeface="+mn-ea"/>
                          <a:cs typeface="+mn-cs"/>
                          <a:sym typeface="Calibri"/>
                        </a:rPr>
                        <a:t>SI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7C80"/>
                    </a:solidFill>
                  </a:tcPr>
                </a:tc>
                <a:tc>
                  <a:txBody>
                    <a:bodyPr/>
                    <a:lstStyle/>
                    <a:p>
                      <a:pPr algn="l">
                        <a:lnSpc>
                          <a:spcPct val="107000"/>
                        </a:lnSpc>
                        <a:defRPr sz="1800"/>
                      </a:pPr>
                      <a:r>
                        <a:rPr sz="1000">
                          <a:latin typeface="+mn-lt"/>
                          <a:ea typeface="+mn-ea"/>
                          <a:cs typeface="+mn-cs"/>
                          <a:sym typeface="Calibri"/>
                        </a:rPr>
                        <a:t>SI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7C80"/>
                    </a:solidFill>
                  </a:tcPr>
                </a:tc>
                <a:extLst>
                  <a:ext uri="{0D108BD9-81ED-4DB2-BD59-A6C34878D82A}">
                    <a16:rowId xmlns:a16="http://schemas.microsoft.com/office/drawing/2014/main" val="10007"/>
                  </a:ext>
                </a:extLst>
              </a:tr>
              <a:tr h="904653">
                <a:tc>
                  <a:txBody>
                    <a:bodyPr/>
                    <a:lstStyle/>
                    <a:p>
                      <a:pPr algn="l">
                        <a:lnSpc>
                          <a:spcPct val="107000"/>
                        </a:lnSpc>
                        <a:defRPr sz="1800" b="0">
                          <a:solidFill>
                            <a:srgbClr val="000000"/>
                          </a:solidFill>
                        </a:defRPr>
                      </a:pPr>
                      <a:r>
                        <a:rPr sz="1000">
                          <a:latin typeface="+mn-lt"/>
                          <a:ea typeface="+mn-ea"/>
                          <a:cs typeface="+mn-cs"/>
                          <a:sym typeface="Calibri"/>
                        </a:rPr>
                        <a:t>Servizi essenziali (Scuole, Ospedali, COC)</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7C80"/>
                    </a:solidFill>
                  </a:tcPr>
                </a:tc>
                <a:tc>
                  <a:txBody>
                    <a:bodyPr/>
                    <a:lstStyle/>
                    <a:p>
                      <a:pPr algn="l">
                        <a:lnSpc>
                          <a:spcPct val="107000"/>
                        </a:lnSpc>
                        <a:defRPr sz="1800"/>
                      </a:pPr>
                      <a:r>
                        <a:rPr sz="1000">
                          <a:latin typeface="+mn-lt"/>
                          <a:ea typeface="+mn-ea"/>
                          <a:cs typeface="+mn-cs"/>
                          <a:sym typeface="Calibri"/>
                        </a:rPr>
                        <a:t>P3/fascia A</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7C80"/>
                    </a:solidFill>
                  </a:tcPr>
                </a:tc>
                <a:tc>
                  <a:txBody>
                    <a:bodyPr/>
                    <a:lstStyle/>
                    <a:p>
                      <a:pPr algn="l">
                        <a:lnSpc>
                          <a:spcPct val="107000"/>
                        </a:lnSpc>
                        <a:defRPr sz="1800"/>
                      </a:pPr>
                      <a:r>
                        <a:rPr sz="1000">
                          <a:latin typeface="+mn-lt"/>
                          <a:ea typeface="+mn-ea"/>
                          <a:cs typeface="+mn-cs"/>
                          <a:sym typeface="Calibri"/>
                        </a:rPr>
                        <a:t>Solo se in edifici esistenti e senza cambio di destinazione d’uso con aumento del carico insediativo</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7C80"/>
                    </a:solidFill>
                  </a:tcPr>
                </a:tc>
                <a:tc>
                  <a:txBody>
                    <a:bodyPr/>
                    <a:lstStyle/>
                    <a:p>
                      <a:pPr algn="l">
                        <a:lnSpc>
                          <a:spcPct val="107000"/>
                        </a:lnSpc>
                        <a:defRPr sz="1800"/>
                      </a:pPr>
                      <a:r>
                        <a:rPr sz="1000">
                          <a:latin typeface="+mn-lt"/>
                          <a:ea typeface="+mn-ea"/>
                          <a:cs typeface="+mn-cs"/>
                          <a:sym typeface="Calibri"/>
                        </a:rPr>
                        <a:t>NO</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7C80"/>
                    </a:solidFill>
                  </a:tcPr>
                </a:tc>
                <a:extLst>
                  <a:ext uri="{0D108BD9-81ED-4DB2-BD59-A6C34878D82A}">
                    <a16:rowId xmlns:a16="http://schemas.microsoft.com/office/drawing/2014/main" val="10008"/>
                  </a:ext>
                </a:extLst>
              </a:tr>
              <a:tr h="180931">
                <a:tc>
                  <a:txBody>
                    <a:bodyPr/>
                    <a:lstStyle/>
                    <a:p>
                      <a:pPr algn="l">
                        <a:lnSpc>
                          <a:spcPct val="107000"/>
                        </a:lnSpc>
                        <a:defRPr sz="1800" b="0">
                          <a:solidFill>
                            <a:srgbClr val="000000"/>
                          </a:solidFill>
                        </a:defRPr>
                      </a:pPr>
                      <a:r>
                        <a:rPr sz="1000">
                          <a:latin typeface="+mn-lt"/>
                          <a:ea typeface="+mn-ea"/>
                          <a:cs typeface="+mn-cs"/>
                          <a:sym typeface="Calibri"/>
                        </a:rPr>
                        <a:t>Nuova edificazione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99"/>
                    </a:solidFill>
                  </a:tcPr>
                </a:tc>
                <a:tc>
                  <a:txBody>
                    <a:bodyPr/>
                    <a:lstStyle/>
                    <a:p>
                      <a:pPr algn="l">
                        <a:lnSpc>
                          <a:spcPct val="107000"/>
                        </a:lnSpc>
                        <a:defRPr sz="1800"/>
                      </a:pPr>
                      <a:r>
                        <a:rPr sz="1000">
                          <a:latin typeface="+mn-lt"/>
                          <a:ea typeface="+mn-ea"/>
                          <a:cs typeface="+mn-cs"/>
                          <a:sym typeface="Calibri"/>
                        </a:rPr>
                        <a:t>P2/Fascia B</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99"/>
                    </a:solidFill>
                  </a:tcPr>
                </a:tc>
                <a:tc>
                  <a:txBody>
                    <a:bodyPr/>
                    <a:lstStyle/>
                    <a:p>
                      <a:pPr algn="l">
                        <a:lnSpc>
                          <a:spcPct val="107000"/>
                        </a:lnSpc>
                        <a:defRPr sz="1800"/>
                      </a:pPr>
                      <a:r>
                        <a:rPr sz="1000">
                          <a:latin typeface="+mn-lt"/>
                          <a:ea typeface="+mn-ea"/>
                          <a:cs typeface="+mn-cs"/>
                          <a:sym typeface="Calibri"/>
                        </a:rPr>
                        <a:t>NO</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99"/>
                    </a:solidFill>
                  </a:tcPr>
                </a:tc>
                <a:tc>
                  <a:txBody>
                    <a:bodyPr/>
                    <a:lstStyle/>
                    <a:p>
                      <a:pPr algn="l">
                        <a:lnSpc>
                          <a:spcPct val="107000"/>
                        </a:lnSpc>
                        <a:defRPr sz="1800"/>
                      </a:pPr>
                      <a:r>
                        <a:rPr sz="1000">
                          <a:latin typeface="+mn-lt"/>
                          <a:ea typeface="+mn-ea"/>
                          <a:cs typeface="+mn-cs"/>
                          <a:sym typeface="Calibri"/>
                        </a:rPr>
                        <a:t>NO</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99"/>
                    </a:solidFill>
                  </a:tcPr>
                </a:tc>
                <a:extLst>
                  <a:ext uri="{0D108BD9-81ED-4DB2-BD59-A6C34878D82A}">
                    <a16:rowId xmlns:a16="http://schemas.microsoft.com/office/drawing/2014/main" val="10009"/>
                  </a:ext>
                </a:extLst>
              </a:tr>
              <a:tr h="180931">
                <a:tc>
                  <a:txBody>
                    <a:bodyPr/>
                    <a:lstStyle/>
                    <a:p>
                      <a:pPr algn="l">
                        <a:lnSpc>
                          <a:spcPct val="107000"/>
                        </a:lnSpc>
                        <a:defRPr sz="1800" b="0">
                          <a:solidFill>
                            <a:srgbClr val="000000"/>
                          </a:solidFill>
                        </a:defRPr>
                      </a:pPr>
                      <a:r>
                        <a:rPr sz="1000">
                          <a:latin typeface="+mn-lt"/>
                          <a:ea typeface="+mn-ea"/>
                          <a:cs typeface="+mn-cs"/>
                          <a:sym typeface="Calibri"/>
                        </a:rPr>
                        <a:t>Nuova edificazione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99"/>
                    </a:solidFill>
                  </a:tcPr>
                </a:tc>
                <a:tc>
                  <a:txBody>
                    <a:bodyPr/>
                    <a:lstStyle/>
                    <a:p>
                      <a:pPr algn="l">
                        <a:lnSpc>
                          <a:spcPct val="107000"/>
                        </a:lnSpc>
                        <a:defRPr sz="1800"/>
                      </a:pPr>
                      <a:r>
                        <a:rPr sz="1000">
                          <a:latin typeface="+mn-lt"/>
                          <a:ea typeface="+mn-ea"/>
                          <a:cs typeface="+mn-cs"/>
                          <a:sym typeface="Calibri"/>
                        </a:rPr>
                        <a:t>P2_0/B0</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99"/>
                    </a:solidFill>
                  </a:tcPr>
                </a:tc>
                <a:tc>
                  <a:txBody>
                    <a:bodyPr/>
                    <a:lstStyle/>
                    <a:p>
                      <a:pPr algn="l">
                        <a:lnSpc>
                          <a:spcPct val="107000"/>
                        </a:lnSpc>
                        <a:defRPr sz="1800"/>
                      </a:pPr>
                      <a:r>
                        <a:rPr sz="1000">
                          <a:latin typeface="+mn-lt"/>
                          <a:ea typeface="+mn-ea"/>
                          <a:cs typeface="+mn-cs"/>
                          <a:sym typeface="Calibri"/>
                        </a:rPr>
                        <a:t>SI condizionata</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99"/>
                    </a:solidFill>
                  </a:tcPr>
                </a:tc>
                <a:tc>
                  <a:txBody>
                    <a:bodyPr/>
                    <a:lstStyle/>
                    <a:p>
                      <a:pPr algn="l">
                        <a:lnSpc>
                          <a:spcPct val="107000"/>
                        </a:lnSpc>
                        <a:defRPr sz="1800"/>
                      </a:pPr>
                      <a:r>
                        <a:rPr sz="1000">
                          <a:latin typeface="+mn-lt"/>
                          <a:ea typeface="+mn-ea"/>
                          <a:cs typeface="+mn-cs"/>
                          <a:sym typeface="Calibri"/>
                        </a:rPr>
                        <a:t>Si condizionata</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99"/>
                    </a:solidFill>
                  </a:tcPr>
                </a:tc>
                <a:extLst>
                  <a:ext uri="{0D108BD9-81ED-4DB2-BD59-A6C34878D82A}">
                    <a16:rowId xmlns:a16="http://schemas.microsoft.com/office/drawing/2014/main" val="10010"/>
                  </a:ext>
                </a:extLst>
              </a:tr>
              <a:tr h="180931">
                <a:tc>
                  <a:txBody>
                    <a:bodyPr/>
                    <a:lstStyle/>
                    <a:p>
                      <a:pPr algn="l">
                        <a:lnSpc>
                          <a:spcPct val="107000"/>
                        </a:lnSpc>
                        <a:defRPr sz="1800" b="0">
                          <a:solidFill>
                            <a:srgbClr val="000000"/>
                          </a:solidFill>
                        </a:defRPr>
                      </a:pPr>
                      <a:r>
                        <a:rPr sz="1000">
                          <a:latin typeface="+mn-lt"/>
                          <a:ea typeface="+mn-ea"/>
                          <a:cs typeface="+mn-cs"/>
                          <a:sym typeface="Calibri"/>
                        </a:rPr>
                        <a:t>Nuove infrastrutture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99"/>
                    </a:solidFill>
                  </a:tcPr>
                </a:tc>
                <a:tc>
                  <a:txBody>
                    <a:bodyPr/>
                    <a:lstStyle/>
                    <a:p>
                      <a:pPr algn="l">
                        <a:lnSpc>
                          <a:spcPct val="107000"/>
                        </a:lnSpc>
                        <a:defRPr sz="1800"/>
                      </a:pPr>
                      <a:r>
                        <a:rPr sz="1000">
                          <a:latin typeface="+mn-lt"/>
                          <a:ea typeface="+mn-ea"/>
                          <a:cs typeface="+mn-cs"/>
                          <a:sym typeface="Calibri"/>
                        </a:rPr>
                        <a:t>P2/Fascia B</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99"/>
                    </a:solidFill>
                  </a:tcPr>
                </a:tc>
                <a:tc>
                  <a:txBody>
                    <a:bodyPr/>
                    <a:lstStyle/>
                    <a:p>
                      <a:pPr algn="l">
                        <a:lnSpc>
                          <a:spcPct val="107000"/>
                        </a:lnSpc>
                        <a:defRPr sz="1800"/>
                      </a:pPr>
                      <a:r>
                        <a:rPr sz="1000">
                          <a:latin typeface="+mn-lt"/>
                          <a:ea typeface="+mn-ea"/>
                          <a:cs typeface="+mn-cs"/>
                          <a:sym typeface="Calibri"/>
                        </a:rPr>
                        <a:t>SI condizionata</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99"/>
                    </a:solidFill>
                  </a:tcPr>
                </a:tc>
                <a:tc>
                  <a:txBody>
                    <a:bodyPr/>
                    <a:lstStyle/>
                    <a:p>
                      <a:pPr algn="l">
                        <a:lnSpc>
                          <a:spcPct val="107000"/>
                        </a:lnSpc>
                        <a:defRPr sz="1800"/>
                      </a:pPr>
                      <a:r>
                        <a:rPr sz="1000">
                          <a:latin typeface="+mn-lt"/>
                          <a:ea typeface="+mn-ea"/>
                          <a:cs typeface="+mn-cs"/>
                          <a:sym typeface="Calibri"/>
                        </a:rPr>
                        <a:t>Si condizionata</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99"/>
                    </a:solidFill>
                  </a:tcPr>
                </a:tc>
                <a:extLst>
                  <a:ext uri="{0D108BD9-81ED-4DB2-BD59-A6C34878D82A}">
                    <a16:rowId xmlns:a16="http://schemas.microsoft.com/office/drawing/2014/main" val="10011"/>
                  </a:ext>
                </a:extLst>
              </a:tr>
              <a:tr h="180931">
                <a:tc>
                  <a:txBody>
                    <a:bodyPr/>
                    <a:lstStyle/>
                    <a:p>
                      <a:pPr algn="l">
                        <a:lnSpc>
                          <a:spcPct val="107000"/>
                        </a:lnSpc>
                        <a:defRPr sz="1800" b="0">
                          <a:solidFill>
                            <a:srgbClr val="000000"/>
                          </a:solidFill>
                        </a:defRPr>
                      </a:pPr>
                      <a:r>
                        <a:rPr sz="1000">
                          <a:latin typeface="+mn-lt"/>
                          <a:ea typeface="+mn-ea"/>
                          <a:cs typeface="+mn-cs"/>
                          <a:sym typeface="Calibri"/>
                        </a:rPr>
                        <a:t>Nuovi depuratori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99"/>
                    </a:solidFill>
                  </a:tcPr>
                </a:tc>
                <a:tc>
                  <a:txBody>
                    <a:bodyPr/>
                    <a:lstStyle/>
                    <a:p>
                      <a:pPr algn="l">
                        <a:lnSpc>
                          <a:spcPct val="107000"/>
                        </a:lnSpc>
                        <a:defRPr sz="1800"/>
                      </a:pPr>
                      <a:r>
                        <a:rPr sz="1000">
                          <a:latin typeface="+mn-lt"/>
                          <a:ea typeface="+mn-ea"/>
                          <a:cs typeface="+mn-cs"/>
                          <a:sym typeface="Calibri"/>
                        </a:rPr>
                        <a:t>P2/Fascia B</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99"/>
                    </a:solidFill>
                  </a:tcPr>
                </a:tc>
                <a:tc>
                  <a:txBody>
                    <a:bodyPr/>
                    <a:lstStyle/>
                    <a:p>
                      <a:pPr algn="l">
                        <a:lnSpc>
                          <a:spcPct val="107000"/>
                        </a:lnSpc>
                        <a:defRPr sz="1800"/>
                      </a:pPr>
                      <a:r>
                        <a:rPr sz="1000">
                          <a:latin typeface="+mn-lt"/>
                          <a:ea typeface="+mn-ea"/>
                          <a:cs typeface="+mn-cs"/>
                          <a:sym typeface="Calibri"/>
                        </a:rPr>
                        <a:t>NO</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99"/>
                    </a:solidFill>
                  </a:tcPr>
                </a:tc>
                <a:tc>
                  <a:txBody>
                    <a:bodyPr/>
                    <a:lstStyle/>
                    <a:p>
                      <a:pPr algn="l">
                        <a:lnSpc>
                          <a:spcPct val="107000"/>
                        </a:lnSpc>
                        <a:defRPr sz="1800"/>
                      </a:pPr>
                      <a:r>
                        <a:rPr sz="1000">
                          <a:latin typeface="+mn-lt"/>
                          <a:ea typeface="+mn-ea"/>
                          <a:cs typeface="+mn-cs"/>
                          <a:sym typeface="Calibri"/>
                        </a:rPr>
                        <a:t>SI condizionata</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99"/>
                    </a:solidFill>
                  </a:tcPr>
                </a:tc>
                <a:extLst>
                  <a:ext uri="{0D108BD9-81ED-4DB2-BD59-A6C34878D82A}">
                    <a16:rowId xmlns:a16="http://schemas.microsoft.com/office/drawing/2014/main" val="10012"/>
                  </a:ext>
                </a:extLst>
              </a:tr>
              <a:tr h="180931">
                <a:tc>
                  <a:txBody>
                    <a:bodyPr/>
                    <a:lstStyle/>
                    <a:p>
                      <a:pPr algn="l">
                        <a:lnSpc>
                          <a:spcPct val="107000"/>
                        </a:lnSpc>
                        <a:defRPr sz="1800" b="0">
                          <a:solidFill>
                            <a:srgbClr val="000000"/>
                          </a:solidFill>
                        </a:defRPr>
                      </a:pPr>
                      <a:r>
                        <a:rPr sz="1000">
                          <a:latin typeface="+mn-lt"/>
                          <a:ea typeface="+mn-ea"/>
                          <a:cs typeface="+mn-cs"/>
                          <a:sym typeface="Calibri"/>
                        </a:rPr>
                        <a:t>Nuovi depuratori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99"/>
                    </a:solidFill>
                  </a:tcPr>
                </a:tc>
                <a:tc>
                  <a:txBody>
                    <a:bodyPr/>
                    <a:lstStyle/>
                    <a:p>
                      <a:pPr algn="l">
                        <a:lnSpc>
                          <a:spcPct val="107000"/>
                        </a:lnSpc>
                        <a:defRPr sz="1800"/>
                      </a:pPr>
                      <a:r>
                        <a:rPr sz="1000">
                          <a:latin typeface="+mn-lt"/>
                          <a:ea typeface="+mn-ea"/>
                          <a:cs typeface="+mn-cs"/>
                          <a:sym typeface="Calibri"/>
                        </a:rPr>
                        <a:t>P2_0/Fascia B0</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99"/>
                    </a:solidFill>
                  </a:tcPr>
                </a:tc>
                <a:tc>
                  <a:txBody>
                    <a:bodyPr/>
                    <a:lstStyle/>
                    <a:p>
                      <a:pPr algn="l">
                        <a:lnSpc>
                          <a:spcPct val="107000"/>
                        </a:lnSpc>
                        <a:defRPr sz="1800"/>
                      </a:pPr>
                      <a:r>
                        <a:rPr sz="1000">
                          <a:latin typeface="+mn-lt"/>
                          <a:ea typeface="+mn-ea"/>
                          <a:cs typeface="+mn-cs"/>
                          <a:sym typeface="Calibri"/>
                        </a:rPr>
                        <a:t>SI condizionata</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99"/>
                    </a:solidFill>
                  </a:tcPr>
                </a:tc>
                <a:tc>
                  <a:txBody>
                    <a:bodyPr/>
                    <a:lstStyle/>
                    <a:p>
                      <a:pPr algn="l">
                        <a:lnSpc>
                          <a:spcPct val="107000"/>
                        </a:lnSpc>
                        <a:defRPr sz="1800"/>
                      </a:pPr>
                      <a:r>
                        <a:rPr sz="1000">
                          <a:latin typeface="+mn-lt"/>
                          <a:ea typeface="+mn-ea"/>
                          <a:cs typeface="+mn-cs"/>
                          <a:sym typeface="Calibri"/>
                        </a:rPr>
                        <a:t>SI condizionata</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99"/>
                    </a:solidFill>
                  </a:tcPr>
                </a:tc>
                <a:extLst>
                  <a:ext uri="{0D108BD9-81ED-4DB2-BD59-A6C34878D82A}">
                    <a16:rowId xmlns:a16="http://schemas.microsoft.com/office/drawing/2014/main" val="10013"/>
                  </a:ext>
                </a:extLst>
              </a:tr>
              <a:tr h="542792">
                <a:tc>
                  <a:txBody>
                    <a:bodyPr/>
                    <a:lstStyle/>
                    <a:p>
                      <a:pPr algn="l">
                        <a:lnSpc>
                          <a:spcPct val="107000"/>
                        </a:lnSpc>
                        <a:defRPr sz="1800" b="0">
                          <a:solidFill>
                            <a:srgbClr val="000000"/>
                          </a:solidFill>
                        </a:defRPr>
                      </a:pPr>
                      <a:r>
                        <a:rPr sz="1000">
                          <a:latin typeface="+mn-lt"/>
                          <a:ea typeface="+mn-ea"/>
                          <a:cs typeface="+mn-cs"/>
                          <a:sym typeface="Calibri"/>
                        </a:rPr>
                        <a:t>Impianti ALL. VII parte seconda D.Lgs. 152/2006</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99"/>
                    </a:solidFill>
                  </a:tcPr>
                </a:tc>
                <a:tc>
                  <a:txBody>
                    <a:bodyPr/>
                    <a:lstStyle/>
                    <a:p>
                      <a:pPr algn="l">
                        <a:lnSpc>
                          <a:spcPct val="107000"/>
                        </a:lnSpc>
                        <a:defRPr sz="1800"/>
                      </a:pPr>
                      <a:r>
                        <a:rPr sz="1000">
                          <a:latin typeface="+mn-lt"/>
                          <a:ea typeface="+mn-ea"/>
                          <a:cs typeface="+mn-cs"/>
                          <a:sym typeface="Calibri"/>
                        </a:rPr>
                        <a:t>P2 fascia B</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99"/>
                    </a:solidFill>
                  </a:tcPr>
                </a:tc>
                <a:tc>
                  <a:txBody>
                    <a:bodyPr/>
                    <a:lstStyle/>
                    <a:p>
                      <a:pPr algn="l">
                        <a:lnSpc>
                          <a:spcPct val="107000"/>
                        </a:lnSpc>
                        <a:defRPr sz="1800"/>
                      </a:pPr>
                      <a:r>
                        <a:rPr sz="1000">
                          <a:latin typeface="+mn-lt"/>
                          <a:ea typeface="+mn-ea"/>
                          <a:cs typeface="+mn-cs"/>
                          <a:sym typeface="Calibri"/>
                        </a:rPr>
                        <a:t>NO</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99"/>
                    </a:solidFill>
                  </a:tcPr>
                </a:tc>
                <a:tc>
                  <a:txBody>
                    <a:bodyPr/>
                    <a:lstStyle/>
                    <a:p>
                      <a:pPr algn="l">
                        <a:lnSpc>
                          <a:spcPct val="107000"/>
                        </a:lnSpc>
                        <a:defRPr sz="1800"/>
                      </a:pPr>
                      <a:r>
                        <a:rPr sz="1000">
                          <a:latin typeface="+mn-lt"/>
                          <a:ea typeface="+mn-ea"/>
                          <a:cs typeface="+mn-cs"/>
                          <a:sym typeface="Calibri"/>
                        </a:rPr>
                        <a:t>Si condizionata</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99"/>
                    </a:solidFill>
                  </a:tcPr>
                </a:tc>
                <a:extLst>
                  <a:ext uri="{0D108BD9-81ED-4DB2-BD59-A6C34878D82A}">
                    <a16:rowId xmlns:a16="http://schemas.microsoft.com/office/drawing/2014/main" val="10014"/>
                  </a:ext>
                </a:extLst>
              </a:tr>
              <a:tr h="180931">
                <a:tc>
                  <a:txBody>
                    <a:bodyPr/>
                    <a:lstStyle/>
                    <a:p>
                      <a:pPr algn="l">
                        <a:lnSpc>
                          <a:spcPct val="107000"/>
                        </a:lnSpc>
                        <a:defRPr sz="1800" b="0">
                          <a:solidFill>
                            <a:srgbClr val="000000"/>
                          </a:solidFill>
                        </a:defRPr>
                      </a:pPr>
                      <a:r>
                        <a:rPr sz="1000">
                          <a:latin typeface="+mn-lt"/>
                          <a:ea typeface="+mn-ea"/>
                          <a:cs typeface="+mn-cs"/>
                          <a:sym typeface="Calibri"/>
                        </a:rPr>
                        <a:t>Parcheggi a raso</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99"/>
                    </a:solidFill>
                  </a:tcPr>
                </a:tc>
                <a:tc>
                  <a:txBody>
                    <a:bodyPr/>
                    <a:lstStyle/>
                    <a:p>
                      <a:pPr algn="l">
                        <a:lnSpc>
                          <a:spcPct val="107000"/>
                        </a:lnSpc>
                        <a:defRPr sz="1800"/>
                      </a:pPr>
                      <a:r>
                        <a:rPr sz="1000">
                          <a:latin typeface="+mn-lt"/>
                          <a:ea typeface="+mn-ea"/>
                          <a:cs typeface="+mn-cs"/>
                          <a:sym typeface="Calibri"/>
                        </a:rPr>
                        <a:t>P2/Fascia B</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99"/>
                    </a:solidFill>
                  </a:tcPr>
                </a:tc>
                <a:tc>
                  <a:txBody>
                    <a:bodyPr/>
                    <a:lstStyle/>
                    <a:p>
                      <a:pPr algn="l">
                        <a:lnSpc>
                          <a:spcPct val="107000"/>
                        </a:lnSpc>
                        <a:defRPr sz="1800"/>
                      </a:pPr>
                      <a:r>
                        <a:rPr sz="1000">
                          <a:latin typeface="+mn-lt"/>
                          <a:ea typeface="+mn-ea"/>
                          <a:cs typeface="+mn-cs"/>
                          <a:sym typeface="Calibri"/>
                        </a:rPr>
                        <a:t>SI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99"/>
                    </a:solidFill>
                  </a:tcPr>
                </a:tc>
                <a:tc>
                  <a:txBody>
                    <a:bodyPr/>
                    <a:lstStyle/>
                    <a:p>
                      <a:pPr algn="l">
                        <a:lnSpc>
                          <a:spcPct val="107000"/>
                        </a:lnSpc>
                        <a:defRPr sz="1800"/>
                      </a:pPr>
                      <a:r>
                        <a:rPr sz="1000">
                          <a:latin typeface="+mn-lt"/>
                          <a:ea typeface="+mn-ea"/>
                          <a:cs typeface="+mn-cs"/>
                          <a:sym typeface="Calibri"/>
                        </a:rPr>
                        <a:t>SI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99"/>
                    </a:solidFill>
                  </a:tcPr>
                </a:tc>
                <a:extLst>
                  <a:ext uri="{0D108BD9-81ED-4DB2-BD59-A6C34878D82A}">
                    <a16:rowId xmlns:a16="http://schemas.microsoft.com/office/drawing/2014/main" val="10015"/>
                  </a:ext>
                </a:extLst>
              </a:tr>
              <a:tr h="361861">
                <a:tc>
                  <a:txBody>
                    <a:bodyPr/>
                    <a:lstStyle/>
                    <a:p>
                      <a:pPr algn="l">
                        <a:lnSpc>
                          <a:spcPct val="107000"/>
                        </a:lnSpc>
                        <a:defRPr sz="1800" b="0">
                          <a:solidFill>
                            <a:srgbClr val="000000"/>
                          </a:solidFill>
                        </a:defRPr>
                      </a:pPr>
                      <a:r>
                        <a:rPr sz="1000">
                          <a:latin typeface="+mn-lt"/>
                          <a:ea typeface="+mn-ea"/>
                          <a:cs typeface="+mn-cs"/>
                          <a:sym typeface="Calibri"/>
                        </a:rPr>
                        <a:t>Servizi essenziali (Scuole, Ospedali, COC)</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99"/>
                    </a:solidFill>
                  </a:tcPr>
                </a:tc>
                <a:tc>
                  <a:txBody>
                    <a:bodyPr/>
                    <a:lstStyle/>
                    <a:p>
                      <a:pPr algn="l">
                        <a:lnSpc>
                          <a:spcPct val="107000"/>
                        </a:lnSpc>
                        <a:defRPr sz="1800"/>
                      </a:pPr>
                      <a:r>
                        <a:rPr sz="1000">
                          <a:latin typeface="+mn-lt"/>
                          <a:ea typeface="+mn-ea"/>
                          <a:cs typeface="+mn-cs"/>
                          <a:sym typeface="Calibri"/>
                        </a:rPr>
                        <a:t>P2/Fascia B</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99"/>
                    </a:solidFill>
                  </a:tcPr>
                </a:tc>
                <a:tc>
                  <a:txBody>
                    <a:bodyPr/>
                    <a:lstStyle/>
                    <a:p>
                      <a:pPr algn="l">
                        <a:lnSpc>
                          <a:spcPct val="107000"/>
                        </a:lnSpc>
                        <a:defRPr sz="1800"/>
                      </a:pPr>
                      <a:r>
                        <a:rPr sz="1000">
                          <a:latin typeface="+mn-lt"/>
                          <a:ea typeface="+mn-ea"/>
                          <a:cs typeface="+mn-cs"/>
                          <a:sym typeface="Calibri"/>
                        </a:rPr>
                        <a:t>NO</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99"/>
                    </a:solidFill>
                  </a:tcPr>
                </a:tc>
                <a:tc>
                  <a:txBody>
                    <a:bodyPr/>
                    <a:lstStyle/>
                    <a:p>
                      <a:pPr algn="l">
                        <a:lnSpc>
                          <a:spcPct val="107000"/>
                        </a:lnSpc>
                        <a:defRPr sz="1800"/>
                      </a:pPr>
                      <a:r>
                        <a:rPr sz="1000">
                          <a:latin typeface="+mn-lt"/>
                          <a:ea typeface="+mn-ea"/>
                          <a:cs typeface="+mn-cs"/>
                          <a:sym typeface="Calibri"/>
                        </a:rPr>
                        <a:t>NO</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99"/>
                    </a:solidFill>
                  </a:tcPr>
                </a:tc>
                <a:extLst>
                  <a:ext uri="{0D108BD9-81ED-4DB2-BD59-A6C34878D82A}">
                    <a16:rowId xmlns:a16="http://schemas.microsoft.com/office/drawing/2014/main" val="10016"/>
                  </a:ext>
                </a:extLst>
              </a:tr>
            </a:tbl>
          </a:graphicData>
        </a:graphic>
      </p:graphicFrame>
      <p:sp>
        <p:nvSpPr>
          <p:cNvPr id="353" name="Rectangle 1"/>
          <p:cNvSpPr/>
          <p:nvPr/>
        </p:nvSpPr>
        <p:spPr>
          <a:xfrm>
            <a:off x="0" y="-196239"/>
            <a:ext cx="127000" cy="393748"/>
          </a:xfrm>
          <a:prstGeom prst="rect">
            <a:avLst/>
          </a:prstGeom>
          <a:solidFill>
            <a:srgbClr val="FFFF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a:defRPr sz="1100"/>
            </a:lvl1pPr>
          </a:lstStyle>
          <a:p>
            <a:r>
              <a:t/>
            </a:r>
            <a:br/>
            <a:endParaRPr sz="600"/>
          </a:p>
        </p:txBody>
      </p:sp>
      <p:sp>
        <p:nvSpPr>
          <p:cNvPr id="354" name="Segnaposto numero diapositiva 2"/>
          <p:cNvSpPr txBox="1">
            <a:spLocks noGrp="1"/>
          </p:cNvSpPr>
          <p:nvPr>
            <p:ph type="sldNum" sz="quarter" idx="2"/>
          </p:nvPr>
        </p:nvSpPr>
        <p:spPr>
          <a:xfrm>
            <a:off x="8384892" y="6245225"/>
            <a:ext cx="301909" cy="28882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39</a:t>
            </a:fld>
            <a:endParaRPr/>
          </a:p>
        </p:txBody>
      </p:sp>
      <p:pic>
        <p:nvPicPr>
          <p:cNvPr id="355"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356"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357" name="Segnaposto contenuto 3"/>
          <p:cNvSpPr txBox="1"/>
          <p:nvPr/>
        </p:nvSpPr>
        <p:spPr>
          <a:xfrm>
            <a:off x="502919" y="257231"/>
            <a:ext cx="8138161" cy="7282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CONFRONTO NORMATIVA</a:t>
            </a:r>
            <a:endParaRPr sz="3200"/>
          </a:p>
          <a:p>
            <a:pPr algn="ctr">
              <a:spcBef>
                <a:spcPts val="400"/>
              </a:spcBef>
              <a:defRPr sz="2000" b="1">
                <a:solidFill>
                  <a:srgbClr val="A50021"/>
                </a:solidFill>
                <a:effectLst>
                  <a:outerShdw blurRad="38100" dist="25400" dir="2700000" rotWithShape="0">
                    <a:srgbClr val="000000">
                      <a:alpha val="75000"/>
                    </a:srgbClr>
                  </a:outerShdw>
                </a:effectLst>
              </a:defRPr>
            </a:pPr>
            <a:r>
              <a:t>«VECCHI» Piani e PGRA-Schema di Regolamento</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116"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117" name="Segnaposto contenuto 3"/>
          <p:cNvSpPr txBox="1"/>
          <p:nvPr/>
        </p:nvSpPr>
        <p:spPr>
          <a:xfrm>
            <a:off x="1672500" y="257231"/>
            <a:ext cx="6968578" cy="667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spcBef>
                <a:spcPts val="400"/>
              </a:spcBef>
              <a:defRPr sz="2000" b="1">
                <a:solidFill>
                  <a:srgbClr val="A50021"/>
                </a:solidFill>
                <a:effectLst>
                  <a:outerShdw blurRad="38100" dist="25400" dir="2700000" rotWithShape="0">
                    <a:srgbClr val="000000">
                      <a:alpha val="75000"/>
                    </a:srgbClr>
                  </a:outerShdw>
                </a:effectLst>
              </a:defRPr>
            </a:lvl1pPr>
          </a:lstStyle>
          <a:p>
            <a:r>
              <a:t>LA PIANIFICAZIONE DISTRETTUALE DELL’APPENNINO SETTENTRIONALE</a:t>
            </a:r>
          </a:p>
        </p:txBody>
      </p:sp>
      <p:sp>
        <p:nvSpPr>
          <p:cNvPr id="118" name="CasellaDiTesto 6"/>
          <p:cNvSpPr txBox="1"/>
          <p:nvPr/>
        </p:nvSpPr>
        <p:spPr>
          <a:xfrm>
            <a:off x="326221" y="1296079"/>
            <a:ext cx="8472022" cy="36416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lgn="just">
              <a:spcBef>
                <a:spcPts val="1200"/>
              </a:spcBef>
              <a:buSzPct val="100000"/>
              <a:buChar char="➢"/>
              <a:defRPr sz="1400" b="1"/>
            </a:pPr>
            <a:r>
              <a:t>Piano di Gestione del Rischio di Alluvioni (PGRA)</a:t>
            </a:r>
            <a:r>
              <a:rPr b="0"/>
              <a:t> è previsto dalla Direttiva comunitaria 2007/60/CE (cd. ‘Direttiva Alluvioni’), recepita a livello nazionale con il D.Lgs. n. 49/2010, e mira a costruire un quadro omogeneo a livello distrettuale per la valutazione e la gestione dei rischi da fenomeni alluvionali, al fine di ridurre le conseguenze negative nei confronti della salute umana, dell’ambiente, del patrimonio culturale e delle attività economiche.</a:t>
            </a:r>
          </a:p>
          <a:p>
            <a:pPr marL="285750" indent="-285750" algn="just">
              <a:spcBef>
                <a:spcPts val="1200"/>
              </a:spcBef>
              <a:buSzPct val="100000"/>
              <a:buChar char="➢"/>
              <a:defRPr sz="1400" b="1"/>
            </a:pPr>
            <a:r>
              <a:t>Piano di Gestione delle Acque (PGA) </a:t>
            </a:r>
            <a:r>
              <a:rPr b="0"/>
              <a:t>è lo strumento di pianificazione introdotto dalla direttiva 2000/60/CE, Direttiva Quadro sulle Acque, recepita a livello nazionale con il D.Lgs. n. 152/2006. La direttiva istituisce un quadro di azione comunitaria in materie di acque, anche attraverso la messa a sistema una serie di direttive in materia previgenti in materia, al fine di ridurre l’inquinamento, impedire l’ulteriore deterioramento e migliorare lo stato ambientale degli ecosistemi acquatici, degli ecosistemi terrestri e delle aree umide sotto il profilo del fabbisogno idrico.</a:t>
            </a:r>
          </a:p>
          <a:p>
            <a:pPr marL="285750" indent="-285750" algn="just">
              <a:buSzPct val="100000"/>
              <a:buChar char="➢"/>
              <a:defRPr sz="1400" b="1"/>
            </a:pPr>
            <a:r>
              <a:t>Progetto di Piano di bacino stralcio Assetto idrogeologico del distretto idrografico dell’Appennino settentrionale, per la gestione del rischio da dissesti di natura geomorfologica (Progetto di PAI Dissesti) </a:t>
            </a:r>
            <a:r>
              <a:rPr b="0"/>
              <a:t>è adottato ai sensi degli artt. 65, 66, 67 e 68 del decreto D.Lgs. n. 152/2006, quale piano stralcio del Piano di bacino distrettuale, e persegue l’obiettivo generale di garantire livelli di gestione sostenibile del rischio da dissesti di natura geomorfologica.</a:t>
            </a:r>
          </a:p>
        </p:txBody>
      </p:sp>
      <p:pic>
        <p:nvPicPr>
          <p:cNvPr id="119" name="Immagine 7" descr="Immagine 7"/>
          <p:cNvPicPr>
            <a:picLocks noChangeAspect="1"/>
          </p:cNvPicPr>
          <p:nvPr/>
        </p:nvPicPr>
        <p:blipFill>
          <a:blip r:embed="rId4">
            <a:extLst/>
          </a:blip>
          <a:srcRect l="4299" t="5936" r="5156" b="5909"/>
          <a:stretch>
            <a:fillRect/>
          </a:stretch>
        </p:blipFill>
        <p:spPr>
          <a:xfrm>
            <a:off x="280500" y="241992"/>
            <a:ext cx="1246563" cy="761086"/>
          </a:xfrm>
          <a:prstGeom prst="rect">
            <a:avLst/>
          </a:prstGeom>
          <a:ln w="12700">
            <a:miter lim="400000"/>
          </a:ln>
        </p:spPr>
      </p:pic>
      <p:sp>
        <p:nvSpPr>
          <p:cNvPr id="120" name="Freccia a destra 1"/>
          <p:cNvSpPr/>
          <p:nvPr/>
        </p:nvSpPr>
        <p:spPr>
          <a:xfrm>
            <a:off x="121012" y="1679943"/>
            <a:ext cx="368087" cy="372141"/>
          </a:xfrm>
          <a:prstGeom prst="rightArrow">
            <a:avLst>
              <a:gd name="adj1" fmla="val 50000"/>
              <a:gd name="adj2" fmla="val 50000"/>
            </a:avLst>
          </a:prstGeom>
          <a:solidFill>
            <a:srgbClr val="FFFF66"/>
          </a:solidFill>
          <a:ln>
            <a:solidFill>
              <a:srgbClr val="000000"/>
            </a:solidFill>
          </a:ln>
        </p:spPr>
        <p:txBody>
          <a:bodyPr lIns="45719" rIns="45719"/>
          <a:lstStyle/>
          <a:p>
            <a:pPr algn="ctr"/>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9" name="Tabella 5"/>
          <p:cNvGraphicFramePr/>
          <p:nvPr/>
        </p:nvGraphicFramePr>
        <p:xfrm>
          <a:off x="1515110" y="1309777"/>
          <a:ext cx="6113780" cy="1"/>
        </p:xfrm>
        <a:graphic>
          <a:graphicData uri="http://schemas.openxmlformats.org/drawingml/2006/table">
            <a:tbl>
              <a:tblPr firstRow="1" firstCol="1">
                <a:tableStyleId>{4C3C2611-4C71-4FC5-86AE-919BDF0F9419}</a:tableStyleId>
              </a:tblPr>
              <a:tblGrid>
                <a:gridCol w="1545331">
                  <a:extLst>
                    <a:ext uri="{9D8B030D-6E8A-4147-A177-3AD203B41FA5}">
                      <a16:colId xmlns:a16="http://schemas.microsoft.com/office/drawing/2014/main" val="20000"/>
                    </a:ext>
                  </a:extLst>
                </a:gridCol>
                <a:gridCol w="1511559">
                  <a:extLst>
                    <a:ext uri="{9D8B030D-6E8A-4147-A177-3AD203B41FA5}">
                      <a16:colId xmlns:a16="http://schemas.microsoft.com/office/drawing/2014/main" val="20001"/>
                    </a:ext>
                  </a:extLst>
                </a:gridCol>
                <a:gridCol w="1528445">
                  <a:extLst>
                    <a:ext uri="{9D8B030D-6E8A-4147-A177-3AD203B41FA5}">
                      <a16:colId xmlns:a16="http://schemas.microsoft.com/office/drawing/2014/main" val="20002"/>
                    </a:ext>
                  </a:extLst>
                </a:gridCol>
                <a:gridCol w="1528445">
                  <a:extLst>
                    <a:ext uri="{9D8B030D-6E8A-4147-A177-3AD203B41FA5}">
                      <a16:colId xmlns:a16="http://schemas.microsoft.com/office/drawing/2014/main" val="20003"/>
                    </a:ext>
                  </a:extLst>
                </a:gridCol>
              </a:tblGrid>
              <a:tr h="50800">
                <a:tc>
                  <a:txBody>
                    <a:bodyPr/>
                    <a:lstStyle/>
                    <a:p>
                      <a:pPr algn="ctr">
                        <a:lnSpc>
                          <a:spcPct val="107000"/>
                        </a:lnSpc>
                        <a:defRPr sz="1800" b="0">
                          <a:solidFill>
                            <a:srgbClr val="000000"/>
                          </a:solidFill>
                        </a:defRPr>
                      </a:pPr>
                      <a:r>
                        <a:rPr sz="1300" b="1">
                          <a:latin typeface="+mn-lt"/>
                          <a:ea typeface="+mn-ea"/>
                          <a:cs typeface="+mn-cs"/>
                          <a:sym typeface="Calibri"/>
                        </a:rPr>
                        <a:t>Intervento</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lnSpc>
                          <a:spcPct val="107000"/>
                        </a:lnSpc>
                        <a:defRPr sz="1800" b="0">
                          <a:solidFill>
                            <a:srgbClr val="000000"/>
                          </a:solidFill>
                        </a:defRPr>
                      </a:pPr>
                      <a:r>
                        <a:rPr sz="1300" b="1">
                          <a:latin typeface="+mn-lt"/>
                          <a:ea typeface="+mn-ea"/>
                          <a:cs typeface="+mn-cs"/>
                          <a:sym typeface="Calibri"/>
                        </a:rPr>
                        <a:t>Pericolosità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lnSpc>
                          <a:spcPct val="107000"/>
                        </a:lnSpc>
                        <a:defRPr sz="1800" b="0">
                          <a:solidFill>
                            <a:srgbClr val="000000"/>
                          </a:solidFill>
                        </a:defRPr>
                      </a:pPr>
                      <a:r>
                        <a:rPr sz="1300" b="1">
                          <a:latin typeface="+mn-lt"/>
                          <a:ea typeface="+mn-ea"/>
                          <a:cs typeface="+mn-cs"/>
                          <a:sym typeface="Calibri"/>
                        </a:rPr>
                        <a:t>«Vecchi» Piani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lnSpc>
                          <a:spcPct val="107000"/>
                        </a:lnSpc>
                        <a:defRPr sz="1800" b="0">
                          <a:solidFill>
                            <a:srgbClr val="000000"/>
                          </a:solidFill>
                        </a:defRPr>
                      </a:pPr>
                      <a:r>
                        <a:rPr sz="1300" b="1">
                          <a:latin typeface="+mn-lt"/>
                          <a:ea typeface="+mn-ea"/>
                          <a:cs typeface="+mn-cs"/>
                          <a:sym typeface="Calibri"/>
                        </a:rPr>
                        <a:t>PGRA e Schema di Regolamento</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0"/>
                  </a:ext>
                </a:extLst>
              </a:tr>
              <a:tr h="50800">
                <a:tc>
                  <a:txBody>
                    <a:bodyPr/>
                    <a:lstStyle/>
                    <a:p>
                      <a:pPr algn="l">
                        <a:lnSpc>
                          <a:spcPct val="107000"/>
                        </a:lnSpc>
                        <a:defRPr sz="1800" b="0">
                          <a:solidFill>
                            <a:srgbClr val="000000"/>
                          </a:solidFill>
                        </a:defRPr>
                      </a:pPr>
                      <a:r>
                        <a:rPr sz="1100">
                          <a:latin typeface="+mn-lt"/>
                          <a:ea typeface="+mn-ea"/>
                          <a:cs typeface="+mn-cs"/>
                          <a:sym typeface="Calibri"/>
                        </a:rPr>
                        <a:t>Servizi essenziali (Scuole, Ospedali, COC)</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99"/>
                    </a:solidFill>
                  </a:tcPr>
                </a:tc>
                <a:tc>
                  <a:txBody>
                    <a:bodyPr/>
                    <a:lstStyle/>
                    <a:p>
                      <a:pPr algn="l">
                        <a:lnSpc>
                          <a:spcPct val="107000"/>
                        </a:lnSpc>
                        <a:defRPr sz="1800"/>
                      </a:pPr>
                      <a:r>
                        <a:rPr sz="1100">
                          <a:latin typeface="+mn-lt"/>
                          <a:ea typeface="+mn-ea"/>
                          <a:cs typeface="+mn-cs"/>
                          <a:sym typeface="Calibri"/>
                        </a:rPr>
                        <a:t>P2/Fascia B</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99"/>
                    </a:solidFill>
                  </a:tcPr>
                </a:tc>
                <a:tc>
                  <a:txBody>
                    <a:bodyPr/>
                    <a:lstStyle/>
                    <a:p>
                      <a:pPr algn="l">
                        <a:lnSpc>
                          <a:spcPct val="107000"/>
                        </a:lnSpc>
                        <a:defRPr sz="1800"/>
                      </a:pPr>
                      <a:r>
                        <a:rPr sz="1100">
                          <a:latin typeface="+mn-lt"/>
                          <a:ea typeface="+mn-ea"/>
                          <a:cs typeface="+mn-cs"/>
                          <a:sym typeface="Calibri"/>
                        </a:rPr>
                        <a:t>NO</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99"/>
                    </a:solidFill>
                  </a:tcPr>
                </a:tc>
                <a:tc>
                  <a:txBody>
                    <a:bodyPr/>
                    <a:lstStyle/>
                    <a:p>
                      <a:pPr algn="l">
                        <a:lnSpc>
                          <a:spcPct val="107000"/>
                        </a:lnSpc>
                        <a:defRPr sz="1800"/>
                      </a:pPr>
                      <a:r>
                        <a:rPr sz="1100">
                          <a:latin typeface="+mn-lt"/>
                          <a:ea typeface="+mn-ea"/>
                          <a:cs typeface="+mn-cs"/>
                          <a:sym typeface="Calibri"/>
                        </a:rPr>
                        <a:t>NO</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99"/>
                    </a:solidFill>
                  </a:tcPr>
                </a:tc>
                <a:extLst>
                  <a:ext uri="{0D108BD9-81ED-4DB2-BD59-A6C34878D82A}">
                    <a16:rowId xmlns:a16="http://schemas.microsoft.com/office/drawing/2014/main" val="10001"/>
                  </a:ext>
                </a:extLst>
              </a:tr>
              <a:tr h="50800">
                <a:tc>
                  <a:txBody>
                    <a:bodyPr/>
                    <a:lstStyle/>
                    <a:p>
                      <a:pPr algn="l">
                        <a:lnSpc>
                          <a:spcPct val="107000"/>
                        </a:lnSpc>
                        <a:defRPr sz="1800" b="0">
                          <a:solidFill>
                            <a:srgbClr val="000000"/>
                          </a:solidFill>
                        </a:defRPr>
                      </a:pPr>
                      <a:r>
                        <a:rPr sz="1100">
                          <a:latin typeface="+mn-lt"/>
                          <a:ea typeface="+mn-ea"/>
                          <a:cs typeface="+mn-cs"/>
                          <a:sym typeface="Calibri"/>
                        </a:rPr>
                        <a:t>Servizi essenziali (Scuole, Ospedali, COC)</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99"/>
                    </a:solidFill>
                  </a:tcPr>
                </a:tc>
                <a:tc>
                  <a:txBody>
                    <a:bodyPr/>
                    <a:lstStyle/>
                    <a:p>
                      <a:pPr algn="l">
                        <a:lnSpc>
                          <a:spcPct val="107000"/>
                        </a:lnSpc>
                        <a:defRPr sz="1800"/>
                      </a:pPr>
                      <a:r>
                        <a:rPr sz="1100">
                          <a:latin typeface="+mn-lt"/>
                          <a:ea typeface="+mn-ea"/>
                          <a:cs typeface="+mn-cs"/>
                          <a:sym typeface="Calibri"/>
                        </a:rPr>
                        <a:t>P2_0/Fascia B0</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99"/>
                    </a:solidFill>
                  </a:tcPr>
                </a:tc>
                <a:tc>
                  <a:txBody>
                    <a:bodyPr/>
                    <a:lstStyle/>
                    <a:p>
                      <a:pPr algn="l">
                        <a:lnSpc>
                          <a:spcPct val="107000"/>
                        </a:lnSpc>
                        <a:defRPr sz="1800"/>
                      </a:pPr>
                      <a:r>
                        <a:rPr sz="1100">
                          <a:latin typeface="+mn-lt"/>
                          <a:ea typeface="+mn-ea"/>
                          <a:cs typeface="+mn-cs"/>
                          <a:sym typeface="Calibri"/>
                        </a:rPr>
                        <a:t>SI</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99"/>
                    </a:solidFill>
                  </a:tcPr>
                </a:tc>
                <a:tc>
                  <a:txBody>
                    <a:bodyPr/>
                    <a:lstStyle/>
                    <a:p>
                      <a:pPr algn="l">
                        <a:lnSpc>
                          <a:spcPct val="107000"/>
                        </a:lnSpc>
                        <a:defRPr sz="1800"/>
                      </a:pPr>
                      <a:r>
                        <a:rPr sz="1100">
                          <a:latin typeface="+mn-lt"/>
                          <a:ea typeface="+mn-ea"/>
                          <a:cs typeface="+mn-cs"/>
                          <a:sym typeface="Calibri"/>
                        </a:rPr>
                        <a:t>NO</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99"/>
                    </a:solidFill>
                  </a:tcPr>
                </a:tc>
                <a:extLst>
                  <a:ext uri="{0D108BD9-81ED-4DB2-BD59-A6C34878D82A}">
                    <a16:rowId xmlns:a16="http://schemas.microsoft.com/office/drawing/2014/main" val="10002"/>
                  </a:ext>
                </a:extLst>
              </a:tr>
              <a:tr h="50800">
                <a:tc>
                  <a:txBody>
                    <a:bodyPr/>
                    <a:lstStyle/>
                    <a:p>
                      <a:pPr algn="l">
                        <a:lnSpc>
                          <a:spcPct val="107000"/>
                        </a:lnSpc>
                        <a:defRPr sz="1800" b="0">
                          <a:solidFill>
                            <a:srgbClr val="000000"/>
                          </a:solidFill>
                        </a:defRPr>
                      </a:pPr>
                      <a:r>
                        <a:rPr sz="1100">
                          <a:latin typeface="+mn-lt"/>
                          <a:ea typeface="+mn-ea"/>
                          <a:cs typeface="+mn-cs"/>
                          <a:sym typeface="Calibri"/>
                        </a:rPr>
                        <a:t>Nuova edificazione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9FF99"/>
                    </a:solidFill>
                  </a:tcPr>
                </a:tc>
                <a:tc>
                  <a:txBody>
                    <a:bodyPr/>
                    <a:lstStyle/>
                    <a:p>
                      <a:pPr algn="l">
                        <a:lnSpc>
                          <a:spcPct val="107000"/>
                        </a:lnSpc>
                        <a:defRPr sz="1800"/>
                      </a:pPr>
                      <a:r>
                        <a:rPr sz="1100">
                          <a:latin typeface="+mn-lt"/>
                          <a:ea typeface="+mn-ea"/>
                          <a:cs typeface="+mn-cs"/>
                          <a:sym typeface="Calibri"/>
                        </a:rPr>
                        <a:t>P1/fascia C</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9FF99"/>
                    </a:solidFill>
                  </a:tcPr>
                </a:tc>
                <a:tc>
                  <a:txBody>
                    <a:bodyPr/>
                    <a:lstStyle/>
                    <a:p>
                      <a:pPr algn="l">
                        <a:lnSpc>
                          <a:spcPct val="107000"/>
                        </a:lnSpc>
                        <a:defRPr sz="1800"/>
                      </a:pPr>
                      <a:r>
                        <a:rPr sz="1100">
                          <a:latin typeface="+mn-lt"/>
                          <a:ea typeface="+mn-ea"/>
                          <a:cs typeface="+mn-cs"/>
                          <a:sym typeface="Calibri"/>
                        </a:rPr>
                        <a:t>SI</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9FF99"/>
                    </a:solidFill>
                  </a:tcPr>
                </a:tc>
                <a:tc>
                  <a:txBody>
                    <a:bodyPr/>
                    <a:lstStyle/>
                    <a:p>
                      <a:pPr algn="l">
                        <a:lnSpc>
                          <a:spcPct val="107000"/>
                        </a:lnSpc>
                        <a:defRPr sz="1800"/>
                      </a:pPr>
                      <a:r>
                        <a:rPr sz="1100">
                          <a:latin typeface="+mn-lt"/>
                          <a:ea typeface="+mn-ea"/>
                          <a:cs typeface="+mn-cs"/>
                          <a:sym typeface="Calibri"/>
                        </a:rPr>
                        <a:t>SI</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9FF99"/>
                    </a:solidFill>
                  </a:tcPr>
                </a:tc>
                <a:extLst>
                  <a:ext uri="{0D108BD9-81ED-4DB2-BD59-A6C34878D82A}">
                    <a16:rowId xmlns:a16="http://schemas.microsoft.com/office/drawing/2014/main" val="10003"/>
                  </a:ext>
                </a:extLst>
              </a:tr>
              <a:tr h="50800">
                <a:tc>
                  <a:txBody>
                    <a:bodyPr/>
                    <a:lstStyle/>
                    <a:p>
                      <a:pPr algn="l">
                        <a:lnSpc>
                          <a:spcPct val="107000"/>
                        </a:lnSpc>
                        <a:defRPr sz="1800" b="0">
                          <a:solidFill>
                            <a:srgbClr val="000000"/>
                          </a:solidFill>
                        </a:defRPr>
                      </a:pPr>
                      <a:r>
                        <a:rPr sz="1100">
                          <a:latin typeface="+mn-lt"/>
                          <a:ea typeface="+mn-ea"/>
                          <a:cs typeface="+mn-cs"/>
                          <a:sym typeface="Calibri"/>
                        </a:rPr>
                        <a:t>Nuova edificazione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9FF99"/>
                    </a:solidFill>
                  </a:tcPr>
                </a:tc>
                <a:tc>
                  <a:txBody>
                    <a:bodyPr/>
                    <a:lstStyle/>
                    <a:p>
                      <a:pPr algn="l">
                        <a:lnSpc>
                          <a:spcPct val="107000"/>
                        </a:lnSpc>
                        <a:defRPr sz="1800"/>
                      </a:pPr>
                      <a:r>
                        <a:rPr sz="1100">
                          <a:latin typeface="+mn-lt"/>
                          <a:ea typeface="+mn-ea"/>
                          <a:cs typeface="+mn-cs"/>
                          <a:sym typeface="Calibri"/>
                        </a:rPr>
                        <a:t>P1/fascia C</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9FF99"/>
                    </a:solidFill>
                  </a:tcPr>
                </a:tc>
                <a:tc>
                  <a:txBody>
                    <a:bodyPr/>
                    <a:lstStyle/>
                    <a:p>
                      <a:pPr algn="l">
                        <a:lnSpc>
                          <a:spcPct val="107000"/>
                        </a:lnSpc>
                        <a:defRPr sz="1800"/>
                      </a:pPr>
                      <a:r>
                        <a:rPr sz="1100">
                          <a:latin typeface="+mn-lt"/>
                          <a:ea typeface="+mn-ea"/>
                          <a:cs typeface="+mn-cs"/>
                          <a:sym typeface="Calibri"/>
                        </a:rPr>
                        <a:t>SI</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9FF99"/>
                    </a:solidFill>
                  </a:tcPr>
                </a:tc>
                <a:tc>
                  <a:txBody>
                    <a:bodyPr/>
                    <a:lstStyle/>
                    <a:p>
                      <a:pPr algn="l">
                        <a:lnSpc>
                          <a:spcPct val="107000"/>
                        </a:lnSpc>
                        <a:defRPr sz="1800"/>
                      </a:pPr>
                      <a:r>
                        <a:rPr sz="1100">
                          <a:latin typeface="+mn-lt"/>
                          <a:ea typeface="+mn-ea"/>
                          <a:cs typeface="+mn-cs"/>
                          <a:sym typeface="Calibri"/>
                        </a:rPr>
                        <a:t>SI</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9FF99"/>
                    </a:solidFill>
                  </a:tcPr>
                </a:tc>
                <a:extLst>
                  <a:ext uri="{0D108BD9-81ED-4DB2-BD59-A6C34878D82A}">
                    <a16:rowId xmlns:a16="http://schemas.microsoft.com/office/drawing/2014/main" val="10004"/>
                  </a:ext>
                </a:extLst>
              </a:tr>
              <a:tr h="50800">
                <a:tc>
                  <a:txBody>
                    <a:bodyPr/>
                    <a:lstStyle/>
                    <a:p>
                      <a:pPr algn="l">
                        <a:lnSpc>
                          <a:spcPct val="107000"/>
                        </a:lnSpc>
                        <a:defRPr sz="1800" b="0">
                          <a:solidFill>
                            <a:srgbClr val="000000"/>
                          </a:solidFill>
                        </a:defRPr>
                      </a:pPr>
                      <a:r>
                        <a:rPr sz="1100">
                          <a:latin typeface="+mn-lt"/>
                          <a:ea typeface="+mn-ea"/>
                          <a:cs typeface="+mn-cs"/>
                          <a:sym typeface="Calibri"/>
                        </a:rPr>
                        <a:t>Nuove infrastrutture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9FF99"/>
                    </a:solidFill>
                  </a:tcPr>
                </a:tc>
                <a:tc>
                  <a:txBody>
                    <a:bodyPr/>
                    <a:lstStyle/>
                    <a:p>
                      <a:pPr algn="l">
                        <a:lnSpc>
                          <a:spcPct val="107000"/>
                        </a:lnSpc>
                        <a:defRPr sz="1800"/>
                      </a:pPr>
                      <a:r>
                        <a:rPr sz="1100">
                          <a:latin typeface="+mn-lt"/>
                          <a:ea typeface="+mn-ea"/>
                          <a:cs typeface="+mn-cs"/>
                          <a:sym typeface="Calibri"/>
                        </a:rPr>
                        <a:t>P1/fascia C</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9FF99"/>
                    </a:solidFill>
                  </a:tcPr>
                </a:tc>
                <a:tc>
                  <a:txBody>
                    <a:bodyPr/>
                    <a:lstStyle/>
                    <a:p>
                      <a:pPr algn="l">
                        <a:lnSpc>
                          <a:spcPct val="107000"/>
                        </a:lnSpc>
                        <a:defRPr sz="1800"/>
                      </a:pPr>
                      <a:r>
                        <a:rPr sz="1100">
                          <a:latin typeface="+mn-lt"/>
                          <a:ea typeface="+mn-ea"/>
                          <a:cs typeface="+mn-cs"/>
                          <a:sym typeface="Calibri"/>
                        </a:rPr>
                        <a:t>SI</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9FF99"/>
                    </a:solidFill>
                  </a:tcPr>
                </a:tc>
                <a:tc>
                  <a:txBody>
                    <a:bodyPr/>
                    <a:lstStyle/>
                    <a:p>
                      <a:pPr algn="l">
                        <a:lnSpc>
                          <a:spcPct val="107000"/>
                        </a:lnSpc>
                        <a:defRPr sz="1800"/>
                      </a:pPr>
                      <a:r>
                        <a:rPr sz="1100">
                          <a:latin typeface="+mn-lt"/>
                          <a:ea typeface="+mn-ea"/>
                          <a:cs typeface="+mn-cs"/>
                          <a:sym typeface="Calibri"/>
                        </a:rPr>
                        <a:t>SI</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9FF99"/>
                    </a:solidFill>
                  </a:tcPr>
                </a:tc>
                <a:extLst>
                  <a:ext uri="{0D108BD9-81ED-4DB2-BD59-A6C34878D82A}">
                    <a16:rowId xmlns:a16="http://schemas.microsoft.com/office/drawing/2014/main" val="10005"/>
                  </a:ext>
                </a:extLst>
              </a:tr>
              <a:tr h="50800">
                <a:tc>
                  <a:txBody>
                    <a:bodyPr/>
                    <a:lstStyle/>
                    <a:p>
                      <a:pPr algn="l">
                        <a:lnSpc>
                          <a:spcPct val="107000"/>
                        </a:lnSpc>
                        <a:defRPr sz="1800" b="0">
                          <a:solidFill>
                            <a:srgbClr val="000000"/>
                          </a:solidFill>
                        </a:defRPr>
                      </a:pPr>
                      <a:r>
                        <a:rPr sz="1100">
                          <a:latin typeface="+mn-lt"/>
                          <a:ea typeface="+mn-ea"/>
                          <a:cs typeface="+mn-cs"/>
                          <a:sym typeface="Calibri"/>
                        </a:rPr>
                        <a:t>Nuovi depuratori</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9FF99"/>
                    </a:solidFill>
                  </a:tcPr>
                </a:tc>
                <a:tc>
                  <a:txBody>
                    <a:bodyPr/>
                    <a:lstStyle/>
                    <a:p>
                      <a:pPr algn="l">
                        <a:lnSpc>
                          <a:spcPct val="107000"/>
                        </a:lnSpc>
                        <a:defRPr sz="1800"/>
                      </a:pPr>
                      <a:r>
                        <a:rPr sz="1100">
                          <a:latin typeface="+mn-lt"/>
                          <a:ea typeface="+mn-ea"/>
                          <a:cs typeface="+mn-cs"/>
                          <a:sym typeface="Calibri"/>
                        </a:rPr>
                        <a:t>P1/fascia C</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9FF99"/>
                    </a:solidFill>
                  </a:tcPr>
                </a:tc>
                <a:tc>
                  <a:txBody>
                    <a:bodyPr/>
                    <a:lstStyle/>
                    <a:p>
                      <a:pPr algn="l">
                        <a:lnSpc>
                          <a:spcPct val="107000"/>
                        </a:lnSpc>
                        <a:defRPr sz="1800"/>
                      </a:pPr>
                      <a:r>
                        <a:rPr sz="1100">
                          <a:latin typeface="+mn-lt"/>
                          <a:ea typeface="+mn-ea"/>
                          <a:cs typeface="+mn-cs"/>
                          <a:sym typeface="Calibri"/>
                        </a:rPr>
                        <a:t>SI</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9FF99"/>
                    </a:solidFill>
                  </a:tcPr>
                </a:tc>
                <a:tc>
                  <a:txBody>
                    <a:bodyPr/>
                    <a:lstStyle/>
                    <a:p>
                      <a:pPr algn="l">
                        <a:lnSpc>
                          <a:spcPct val="107000"/>
                        </a:lnSpc>
                        <a:defRPr sz="1800"/>
                      </a:pPr>
                      <a:r>
                        <a:rPr sz="1100">
                          <a:latin typeface="+mn-lt"/>
                          <a:ea typeface="+mn-ea"/>
                          <a:cs typeface="+mn-cs"/>
                          <a:sym typeface="Calibri"/>
                        </a:rPr>
                        <a:t>SI</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9FF99"/>
                    </a:solidFill>
                  </a:tcPr>
                </a:tc>
                <a:extLst>
                  <a:ext uri="{0D108BD9-81ED-4DB2-BD59-A6C34878D82A}">
                    <a16:rowId xmlns:a16="http://schemas.microsoft.com/office/drawing/2014/main" val="10006"/>
                  </a:ext>
                </a:extLst>
              </a:tr>
              <a:tr h="50800">
                <a:tc>
                  <a:txBody>
                    <a:bodyPr/>
                    <a:lstStyle/>
                    <a:p>
                      <a:pPr algn="l">
                        <a:lnSpc>
                          <a:spcPct val="107000"/>
                        </a:lnSpc>
                        <a:defRPr sz="1800" b="0">
                          <a:solidFill>
                            <a:srgbClr val="000000"/>
                          </a:solidFill>
                        </a:defRPr>
                      </a:pPr>
                      <a:r>
                        <a:rPr sz="1100">
                          <a:latin typeface="+mn-lt"/>
                          <a:ea typeface="+mn-ea"/>
                          <a:cs typeface="+mn-cs"/>
                          <a:sym typeface="Calibri"/>
                        </a:rPr>
                        <a:t>Impianti ALL. VII parte seconda D.Lgs. 152/2006</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9FF99"/>
                    </a:solidFill>
                  </a:tcPr>
                </a:tc>
                <a:tc>
                  <a:txBody>
                    <a:bodyPr/>
                    <a:lstStyle/>
                    <a:p>
                      <a:pPr algn="l">
                        <a:lnSpc>
                          <a:spcPct val="107000"/>
                        </a:lnSpc>
                        <a:defRPr sz="1800"/>
                      </a:pPr>
                      <a:r>
                        <a:rPr sz="1100">
                          <a:latin typeface="+mn-lt"/>
                          <a:ea typeface="+mn-ea"/>
                          <a:cs typeface="+mn-cs"/>
                          <a:sym typeface="Calibri"/>
                        </a:rPr>
                        <a:t>P1/fascia C</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9FF99"/>
                    </a:solidFill>
                  </a:tcPr>
                </a:tc>
                <a:tc>
                  <a:txBody>
                    <a:bodyPr/>
                    <a:lstStyle/>
                    <a:p>
                      <a:pPr algn="l">
                        <a:lnSpc>
                          <a:spcPct val="107000"/>
                        </a:lnSpc>
                        <a:defRPr sz="1800"/>
                      </a:pPr>
                      <a:r>
                        <a:rPr sz="1100">
                          <a:latin typeface="+mn-lt"/>
                          <a:ea typeface="+mn-ea"/>
                          <a:cs typeface="+mn-cs"/>
                          <a:sym typeface="Calibri"/>
                        </a:rPr>
                        <a:t>SI</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9FF99"/>
                    </a:solidFill>
                  </a:tcPr>
                </a:tc>
                <a:tc>
                  <a:txBody>
                    <a:bodyPr/>
                    <a:lstStyle/>
                    <a:p>
                      <a:pPr algn="l">
                        <a:lnSpc>
                          <a:spcPct val="107000"/>
                        </a:lnSpc>
                        <a:defRPr sz="1800"/>
                      </a:pPr>
                      <a:r>
                        <a:rPr sz="1100">
                          <a:latin typeface="+mn-lt"/>
                          <a:ea typeface="+mn-ea"/>
                          <a:cs typeface="+mn-cs"/>
                          <a:sym typeface="Calibri"/>
                        </a:rPr>
                        <a:t>SI</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9FF99"/>
                    </a:solidFill>
                  </a:tcPr>
                </a:tc>
                <a:extLst>
                  <a:ext uri="{0D108BD9-81ED-4DB2-BD59-A6C34878D82A}">
                    <a16:rowId xmlns:a16="http://schemas.microsoft.com/office/drawing/2014/main" val="10007"/>
                  </a:ext>
                </a:extLst>
              </a:tr>
              <a:tr h="50800">
                <a:tc>
                  <a:txBody>
                    <a:bodyPr/>
                    <a:lstStyle/>
                    <a:p>
                      <a:pPr algn="l">
                        <a:lnSpc>
                          <a:spcPct val="107000"/>
                        </a:lnSpc>
                        <a:defRPr sz="1800" b="0">
                          <a:solidFill>
                            <a:srgbClr val="000000"/>
                          </a:solidFill>
                        </a:defRPr>
                      </a:pPr>
                      <a:r>
                        <a:rPr sz="1100">
                          <a:latin typeface="+mn-lt"/>
                          <a:ea typeface="+mn-ea"/>
                          <a:cs typeface="+mn-cs"/>
                          <a:sym typeface="Calibri"/>
                        </a:rPr>
                        <a:t>Parcheggi a raso</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9FF99"/>
                    </a:solidFill>
                  </a:tcPr>
                </a:tc>
                <a:tc>
                  <a:txBody>
                    <a:bodyPr/>
                    <a:lstStyle/>
                    <a:p>
                      <a:pPr algn="l">
                        <a:lnSpc>
                          <a:spcPct val="107000"/>
                        </a:lnSpc>
                        <a:defRPr sz="1800"/>
                      </a:pPr>
                      <a:r>
                        <a:rPr sz="1100">
                          <a:latin typeface="+mn-lt"/>
                          <a:ea typeface="+mn-ea"/>
                          <a:cs typeface="+mn-cs"/>
                          <a:sym typeface="Calibri"/>
                        </a:rPr>
                        <a:t>P1/fascia C</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9FF99"/>
                    </a:solidFill>
                  </a:tcPr>
                </a:tc>
                <a:tc>
                  <a:txBody>
                    <a:bodyPr/>
                    <a:lstStyle/>
                    <a:p>
                      <a:pPr algn="l">
                        <a:lnSpc>
                          <a:spcPct val="107000"/>
                        </a:lnSpc>
                        <a:defRPr sz="1800"/>
                      </a:pPr>
                      <a:r>
                        <a:rPr sz="1100">
                          <a:latin typeface="+mn-lt"/>
                          <a:ea typeface="+mn-ea"/>
                          <a:cs typeface="+mn-cs"/>
                          <a:sym typeface="Calibri"/>
                        </a:rPr>
                        <a:t>SI</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9FF99"/>
                    </a:solidFill>
                  </a:tcPr>
                </a:tc>
                <a:tc>
                  <a:txBody>
                    <a:bodyPr/>
                    <a:lstStyle/>
                    <a:p>
                      <a:pPr algn="l">
                        <a:lnSpc>
                          <a:spcPct val="107000"/>
                        </a:lnSpc>
                        <a:defRPr sz="1800"/>
                      </a:pPr>
                      <a:r>
                        <a:rPr sz="1100">
                          <a:latin typeface="+mn-lt"/>
                          <a:ea typeface="+mn-ea"/>
                          <a:cs typeface="+mn-cs"/>
                          <a:sym typeface="Calibri"/>
                        </a:rPr>
                        <a:t>SI</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9FF99"/>
                    </a:solidFill>
                  </a:tcPr>
                </a:tc>
                <a:extLst>
                  <a:ext uri="{0D108BD9-81ED-4DB2-BD59-A6C34878D82A}">
                    <a16:rowId xmlns:a16="http://schemas.microsoft.com/office/drawing/2014/main" val="10008"/>
                  </a:ext>
                </a:extLst>
              </a:tr>
              <a:tr h="50800">
                <a:tc>
                  <a:txBody>
                    <a:bodyPr/>
                    <a:lstStyle/>
                    <a:p>
                      <a:pPr algn="l">
                        <a:lnSpc>
                          <a:spcPct val="107000"/>
                        </a:lnSpc>
                        <a:defRPr sz="1800" b="0">
                          <a:solidFill>
                            <a:srgbClr val="000000"/>
                          </a:solidFill>
                        </a:defRPr>
                      </a:pPr>
                      <a:r>
                        <a:rPr sz="1100">
                          <a:latin typeface="+mn-lt"/>
                          <a:ea typeface="+mn-ea"/>
                          <a:cs typeface="+mn-cs"/>
                          <a:sym typeface="Calibri"/>
                        </a:rPr>
                        <a:t>Servizi essenziali (Scuole, Ospedali, COC)</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9FF99"/>
                    </a:solidFill>
                  </a:tcPr>
                </a:tc>
                <a:tc>
                  <a:txBody>
                    <a:bodyPr/>
                    <a:lstStyle/>
                    <a:p>
                      <a:pPr algn="l">
                        <a:lnSpc>
                          <a:spcPct val="107000"/>
                        </a:lnSpc>
                        <a:defRPr sz="1800"/>
                      </a:pPr>
                      <a:r>
                        <a:rPr sz="1100">
                          <a:latin typeface="+mn-lt"/>
                          <a:ea typeface="+mn-ea"/>
                          <a:cs typeface="+mn-cs"/>
                          <a:sym typeface="Calibri"/>
                        </a:rPr>
                        <a:t>P1/fascia C</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9FF99"/>
                    </a:solidFill>
                  </a:tcPr>
                </a:tc>
                <a:tc>
                  <a:txBody>
                    <a:bodyPr/>
                    <a:lstStyle/>
                    <a:p>
                      <a:pPr algn="l">
                        <a:lnSpc>
                          <a:spcPct val="107000"/>
                        </a:lnSpc>
                        <a:defRPr sz="1800"/>
                      </a:pPr>
                      <a:r>
                        <a:rPr sz="1100">
                          <a:latin typeface="+mn-lt"/>
                          <a:ea typeface="+mn-ea"/>
                          <a:cs typeface="+mn-cs"/>
                          <a:sym typeface="Calibri"/>
                        </a:rPr>
                        <a:t>SI</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9FF99"/>
                    </a:solidFill>
                  </a:tcPr>
                </a:tc>
                <a:tc>
                  <a:txBody>
                    <a:bodyPr/>
                    <a:lstStyle/>
                    <a:p>
                      <a:pPr algn="l">
                        <a:lnSpc>
                          <a:spcPct val="107000"/>
                        </a:lnSpc>
                        <a:defRPr sz="1800"/>
                      </a:pPr>
                      <a:r>
                        <a:rPr sz="1100">
                          <a:latin typeface="+mn-lt"/>
                          <a:ea typeface="+mn-ea"/>
                          <a:cs typeface="+mn-cs"/>
                          <a:sym typeface="Calibri"/>
                        </a:rPr>
                        <a:t>SI</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9FF99"/>
                    </a:solidFill>
                  </a:tcPr>
                </a:tc>
                <a:extLst>
                  <a:ext uri="{0D108BD9-81ED-4DB2-BD59-A6C34878D82A}">
                    <a16:rowId xmlns:a16="http://schemas.microsoft.com/office/drawing/2014/main" val="10009"/>
                  </a:ext>
                </a:extLst>
              </a:tr>
            </a:tbl>
          </a:graphicData>
        </a:graphic>
      </p:graphicFrame>
      <p:sp>
        <p:nvSpPr>
          <p:cNvPr id="360" name="Rectangle 1"/>
          <p:cNvSpPr/>
          <p:nvPr/>
        </p:nvSpPr>
        <p:spPr>
          <a:xfrm>
            <a:off x="0" y="-196239"/>
            <a:ext cx="127000" cy="393748"/>
          </a:xfrm>
          <a:prstGeom prst="rect">
            <a:avLst/>
          </a:prstGeom>
          <a:solidFill>
            <a:srgbClr val="FFFF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a:defRPr sz="1100"/>
            </a:lvl1pPr>
          </a:lstStyle>
          <a:p>
            <a:r>
              <a:t/>
            </a:r>
            <a:br/>
            <a:endParaRPr sz="600"/>
          </a:p>
        </p:txBody>
      </p:sp>
      <p:sp>
        <p:nvSpPr>
          <p:cNvPr id="361" name="Segnaposto numero diapositiva 2"/>
          <p:cNvSpPr txBox="1">
            <a:spLocks noGrp="1"/>
          </p:cNvSpPr>
          <p:nvPr>
            <p:ph type="sldNum" sz="quarter" idx="2"/>
          </p:nvPr>
        </p:nvSpPr>
        <p:spPr>
          <a:xfrm>
            <a:off x="8384892" y="6245225"/>
            <a:ext cx="301909" cy="28882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40</a:t>
            </a:fld>
            <a:endParaRPr/>
          </a:p>
        </p:txBody>
      </p:sp>
      <p:pic>
        <p:nvPicPr>
          <p:cNvPr id="362"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363"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364" name="Segnaposto contenuto 3"/>
          <p:cNvSpPr txBox="1"/>
          <p:nvPr/>
        </p:nvSpPr>
        <p:spPr>
          <a:xfrm>
            <a:off x="502919" y="257231"/>
            <a:ext cx="8138161" cy="7282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CONFRONTO NORMATIVA</a:t>
            </a:r>
            <a:endParaRPr sz="3200"/>
          </a:p>
          <a:p>
            <a:pPr algn="ctr">
              <a:spcBef>
                <a:spcPts val="400"/>
              </a:spcBef>
              <a:defRPr sz="2000" b="1">
                <a:solidFill>
                  <a:srgbClr val="A50021"/>
                </a:solidFill>
                <a:effectLst>
                  <a:outerShdw blurRad="38100" dist="25400" dir="2700000" rotWithShape="0">
                    <a:srgbClr val="000000">
                      <a:alpha val="75000"/>
                    </a:srgbClr>
                  </a:outerShdw>
                </a:effectLst>
              </a:defRPr>
            </a:pPr>
            <a:r>
              <a:t>«VECCHI» Piani e PGRA-Schema di Regolamento</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367"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368" name="Segnaposto contenuto 3"/>
          <p:cNvSpPr txBox="1"/>
          <p:nvPr/>
        </p:nvSpPr>
        <p:spPr>
          <a:xfrm>
            <a:off x="502919" y="1435721"/>
            <a:ext cx="8138161" cy="26540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20000"/>
              </a:lnSpc>
              <a:spcBef>
                <a:spcPts val="600"/>
              </a:spcBef>
              <a:defRPr sz="1200" b="1"/>
            </a:pPr>
            <a:r>
              <a:t>Articolo 8</a:t>
            </a:r>
            <a:endParaRPr sz="3200"/>
          </a:p>
          <a:p>
            <a:pPr algn="ctr">
              <a:lnSpc>
                <a:spcPct val="120000"/>
              </a:lnSpc>
              <a:spcBef>
                <a:spcPts val="600"/>
              </a:spcBef>
              <a:defRPr sz="1200" b="1"/>
            </a:pPr>
            <a:r>
              <a:t>(Portata di piena di progetto)</a:t>
            </a:r>
            <a:endParaRPr sz="3200"/>
          </a:p>
          <a:p>
            <a:pPr algn="just">
              <a:lnSpc>
                <a:spcPct val="120000"/>
              </a:lnSpc>
              <a:spcBef>
                <a:spcPts val="600"/>
              </a:spcBef>
              <a:defRPr sz="1200"/>
            </a:pPr>
            <a:r>
              <a:t>1. La portata di piena da assumere nella progettazione relativa ad opere idrauliche e ad opere interferenti con il corso d’acqua coincide con la portata con cui sono state determinate le aree P2 del PGRA.</a:t>
            </a:r>
            <a:endParaRPr sz="3200"/>
          </a:p>
          <a:p>
            <a:pPr algn="ctr">
              <a:lnSpc>
                <a:spcPct val="120000"/>
              </a:lnSpc>
              <a:spcBef>
                <a:spcPts val="700"/>
              </a:spcBef>
              <a:defRPr sz="1200" b="1"/>
            </a:pPr>
            <a:endParaRPr sz="3200"/>
          </a:p>
          <a:p>
            <a:pPr algn="ctr">
              <a:lnSpc>
                <a:spcPct val="120000"/>
              </a:lnSpc>
              <a:spcBef>
                <a:spcPts val="600"/>
              </a:spcBef>
              <a:defRPr sz="1200" b="1"/>
            </a:pPr>
            <a:r>
              <a:t>Articolo 9</a:t>
            </a:r>
            <a:endParaRPr sz="3200"/>
          </a:p>
          <a:p>
            <a:pPr algn="ctr">
              <a:lnSpc>
                <a:spcPct val="120000"/>
              </a:lnSpc>
              <a:spcBef>
                <a:spcPts val="600"/>
              </a:spcBef>
              <a:defRPr sz="1200" b="1"/>
            </a:pPr>
            <a:r>
              <a:t>(Opere idrauliche finalizzate alla riduzione della pericolosità da alluvione)</a:t>
            </a:r>
            <a:endParaRPr sz="3200"/>
          </a:p>
          <a:p>
            <a:pPr algn="just">
              <a:lnSpc>
                <a:spcPct val="120000"/>
              </a:lnSpc>
              <a:spcBef>
                <a:spcPts val="600"/>
              </a:spcBef>
              <a:defRPr sz="1200"/>
            </a:pPr>
            <a:r>
              <a:t>1. I progetti relativi alle opere idrauliche finalizzate alla riduzione della pericolosità da alluvione sono soggette al parere dell’Autorità di Bacino Distrettuale dell’Appennino Settentrionale in merito all’aggiornamento del quadro conoscitivo con conseguente riesame delle mappe di pericolosità, secondo la Disciplina di Piano del PGRA.</a:t>
            </a:r>
          </a:p>
        </p:txBody>
      </p:sp>
      <p:sp>
        <p:nvSpPr>
          <p:cNvPr id="369"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372"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373" name="Segnaposto contenuto 3"/>
          <p:cNvSpPr txBox="1"/>
          <p:nvPr/>
        </p:nvSpPr>
        <p:spPr>
          <a:xfrm>
            <a:off x="502919" y="1435721"/>
            <a:ext cx="8138161" cy="452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20000"/>
              </a:lnSpc>
              <a:spcBef>
                <a:spcPts val="600"/>
              </a:spcBef>
              <a:defRPr sz="1200" b="1"/>
            </a:pPr>
            <a:r>
              <a:t>Articolo 14</a:t>
            </a:r>
            <a:endParaRPr sz="3200"/>
          </a:p>
          <a:p>
            <a:pPr algn="ctr">
              <a:lnSpc>
                <a:spcPct val="120000"/>
              </a:lnSpc>
              <a:spcBef>
                <a:spcPts val="600"/>
              </a:spcBef>
              <a:defRPr sz="1200" b="1"/>
            </a:pPr>
            <a:r>
              <a:t>(Rapporti con gli strumenti urbanistici)</a:t>
            </a:r>
            <a:endParaRPr sz="3200"/>
          </a:p>
          <a:p>
            <a:pPr algn="just">
              <a:lnSpc>
                <a:spcPct val="120000"/>
              </a:lnSpc>
              <a:spcBef>
                <a:spcPts val="600"/>
              </a:spcBef>
              <a:defRPr sz="1200"/>
            </a:pPr>
            <a:r>
              <a:t>1. Le previsioni degli strumenti di pianificazione territoriale di livello regionale, provinciale e comunale non devono essere in contrasto con la disciplina del presente regolamento. Gli enti territoriali adeguano i propri strumenti urbanistici entro sei mesi dalla data di entrata in vigore del presente regolamento, ferma restando l’immediata prevalenza delle relative prescrizioni. Dalla data di entrata in vigore del presente regolamento non sono assentibili né realizzabili interventi in contrasto con la normativa ivi contenuta. In sede di rilascio dei titoli abilitativi per la realizzazione degli interventi, l’autorità competente al rilascio degli stessi deve preventivamente verificare la conformità delle opere alla disciplina del presente regolamento.</a:t>
            </a:r>
            <a:endParaRPr sz="3200"/>
          </a:p>
          <a:p>
            <a:pPr algn="just">
              <a:lnSpc>
                <a:spcPct val="120000"/>
              </a:lnSpc>
              <a:spcBef>
                <a:spcPts val="700"/>
              </a:spcBef>
              <a:defRPr sz="1200"/>
            </a:pPr>
            <a:endParaRPr sz="3200"/>
          </a:p>
          <a:p>
            <a:pPr algn="ctr">
              <a:lnSpc>
                <a:spcPct val="120000"/>
              </a:lnSpc>
              <a:spcBef>
                <a:spcPts val="600"/>
              </a:spcBef>
              <a:defRPr sz="1200" b="1"/>
            </a:pPr>
            <a:r>
              <a:t>Articolo 15</a:t>
            </a:r>
            <a:endParaRPr sz="3200"/>
          </a:p>
          <a:p>
            <a:pPr algn="ctr">
              <a:lnSpc>
                <a:spcPct val="120000"/>
              </a:lnSpc>
              <a:spcBef>
                <a:spcPts val="600"/>
              </a:spcBef>
              <a:defRPr sz="1200" b="1"/>
            </a:pPr>
            <a:r>
              <a:t>(Rapporti con gli strumenti di protezione civile)</a:t>
            </a:r>
            <a:endParaRPr sz="3200"/>
          </a:p>
          <a:p>
            <a:pPr algn="just">
              <a:lnSpc>
                <a:spcPct val="120000"/>
              </a:lnSpc>
              <a:spcBef>
                <a:spcPts val="600"/>
              </a:spcBef>
              <a:defRPr sz="1200"/>
            </a:pPr>
            <a:r>
              <a:t>1. Il PGRA e gli atti attuativi del presente regolamento forniscono gli elementi propedeutici all’adozione e all’aggiornamento dei piani provinciali e comunali d’emergenza di cui alla legge regionale 17 febbraio 2000, n. 9 (Adeguamento della disciplina e attribuzione agli enti locali delle funzioni amministrative in materia di protezione civile ed antincendio).</a:t>
            </a:r>
            <a:endParaRPr sz="3200"/>
          </a:p>
        </p:txBody>
      </p:sp>
      <p:sp>
        <p:nvSpPr>
          <p:cNvPr id="374"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377"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378" name="Segnaposto contenuto 3"/>
          <p:cNvSpPr txBox="1"/>
          <p:nvPr/>
        </p:nvSpPr>
        <p:spPr>
          <a:xfrm>
            <a:off x="502919" y="1435721"/>
            <a:ext cx="8138161" cy="43316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20000"/>
              </a:lnSpc>
              <a:spcBef>
                <a:spcPts val="600"/>
              </a:spcBef>
              <a:defRPr sz="1200" b="1"/>
            </a:pPr>
            <a:r>
              <a:t>Articolo 10</a:t>
            </a:r>
            <a:endParaRPr sz="3200"/>
          </a:p>
          <a:p>
            <a:pPr algn="ctr">
              <a:lnSpc>
                <a:spcPct val="120000"/>
              </a:lnSpc>
              <a:spcBef>
                <a:spcPts val="600"/>
              </a:spcBef>
              <a:defRPr sz="1200" b="1"/>
            </a:pPr>
            <a:r>
              <a:t>(Fascia di riassetto fluviale)</a:t>
            </a:r>
            <a:endParaRPr sz="3200"/>
          </a:p>
          <a:p>
            <a:pPr algn="just">
              <a:lnSpc>
                <a:spcPct val="120000"/>
              </a:lnSpc>
              <a:spcBef>
                <a:spcPts val="300"/>
              </a:spcBef>
              <a:defRPr sz="1200"/>
            </a:pPr>
            <a:r>
              <a:t>1. Nella fascia di riassetto fluviale (RF), non sono consentiti:</a:t>
            </a:r>
            <a:endParaRPr sz="3200"/>
          </a:p>
          <a:p>
            <a:pPr lvl="1" algn="just">
              <a:lnSpc>
                <a:spcPct val="120000"/>
              </a:lnSpc>
              <a:spcBef>
                <a:spcPts val="300"/>
              </a:spcBef>
              <a:defRPr sz="1200"/>
            </a:pPr>
            <a:r>
              <a:t>a) cambi di destinazione d’uso con aumento del carico insediativo;</a:t>
            </a:r>
            <a:endParaRPr sz="2800"/>
          </a:p>
          <a:p>
            <a:pPr lvl="1" algn="just">
              <a:lnSpc>
                <a:spcPct val="120000"/>
              </a:lnSpc>
              <a:spcBef>
                <a:spcPts val="300"/>
              </a:spcBef>
              <a:defRPr sz="1200"/>
            </a:pPr>
            <a:r>
              <a:t>b) interventi di nuova edificazione e ampliamento degli edifici esistenti;</a:t>
            </a:r>
            <a:endParaRPr sz="2800"/>
          </a:p>
          <a:p>
            <a:pPr lvl="1" algn="just">
              <a:lnSpc>
                <a:spcPct val="120000"/>
              </a:lnSpc>
              <a:spcBef>
                <a:spcPts val="300"/>
              </a:spcBef>
              <a:defRPr sz="1200"/>
            </a:pPr>
            <a:r>
              <a:t>c) interventi di demolizione e ricostruzione;</a:t>
            </a:r>
            <a:endParaRPr sz="2800"/>
          </a:p>
          <a:p>
            <a:pPr lvl="1" algn="just">
              <a:lnSpc>
                <a:spcPct val="120000"/>
              </a:lnSpc>
              <a:spcBef>
                <a:spcPts val="300"/>
              </a:spcBef>
              <a:defRPr sz="1200"/>
            </a:pPr>
            <a:r>
              <a:t>d) realizzazione di nuove strade e ferrovie fatta eccezione per le opere di attraversamento.</a:t>
            </a:r>
            <a:endParaRPr sz="2800"/>
          </a:p>
          <a:p>
            <a:pPr algn="just">
              <a:lnSpc>
                <a:spcPct val="120000"/>
              </a:lnSpc>
              <a:spcBef>
                <a:spcPts val="300"/>
              </a:spcBef>
              <a:defRPr sz="1200"/>
            </a:pPr>
            <a:r>
              <a:t>2. È consentita l’installazione di impianti tecnologici e manufatti di servizio di piccola dimensione, nonché la sistemazione e/o la trasformazione di aree a fini agricoli a condizione che:</a:t>
            </a:r>
            <a:endParaRPr sz="3200"/>
          </a:p>
          <a:p>
            <a:pPr lvl="1" algn="just">
              <a:lnSpc>
                <a:spcPct val="120000"/>
              </a:lnSpc>
              <a:spcBef>
                <a:spcPts val="300"/>
              </a:spcBef>
              <a:defRPr sz="1200"/>
            </a:pPr>
            <a:r>
              <a:t>a) si tratti di interventi previsti nell’ambito di parchi urbani o di aree a verde attrezzato come individuati dagli Strumenti Urbanistici Comunali, oppure connessi alla conduzione di fondi agricoli, oppure connessi all’attività di rimessaggio di imbarcazioni.</a:t>
            </a:r>
            <a:endParaRPr sz="2800"/>
          </a:p>
          <a:p>
            <a:pPr lvl="1" algn="just">
              <a:lnSpc>
                <a:spcPct val="120000"/>
              </a:lnSpc>
              <a:spcBef>
                <a:spcPts val="300"/>
              </a:spcBef>
              <a:defRPr sz="1200"/>
            </a:pPr>
            <a:r>
              <a:t>b) non costituiscano, in ogni caso, significativo ostacolo al deflusso delle acque e la loro collocazione sia compatibile rispetto agli specifici livelli di pericolosità e condizioni di deflusso o inondabilità, anche attraverso l’adozione delle più adeguate tipologie costruttive e degli appropriati accorgimenti tecnico-costruttivi per il non aumento del rischio, a condizione che risultino assunte le misure di protezione civile e le azioni associate di cui ai piani comunali di protezione civile.</a:t>
            </a:r>
            <a:endParaRPr sz="2800"/>
          </a:p>
          <a:p>
            <a:pPr algn="just">
              <a:lnSpc>
                <a:spcPct val="120000"/>
              </a:lnSpc>
              <a:spcBef>
                <a:spcPts val="300"/>
              </a:spcBef>
              <a:defRPr sz="1200"/>
            </a:pPr>
            <a:r>
              <a:t>…</a:t>
            </a:r>
          </a:p>
        </p:txBody>
      </p:sp>
      <p:sp>
        <p:nvSpPr>
          <p:cNvPr id="379"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382"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383" name="Segnaposto contenuto 3"/>
          <p:cNvSpPr txBox="1"/>
          <p:nvPr/>
        </p:nvSpPr>
        <p:spPr>
          <a:xfrm>
            <a:off x="502919" y="1435721"/>
            <a:ext cx="8138161" cy="44677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20000"/>
              </a:lnSpc>
              <a:spcBef>
                <a:spcPts val="600"/>
              </a:spcBef>
              <a:defRPr sz="1200" b="1"/>
            </a:pPr>
            <a:r>
              <a:t>Articolo 10</a:t>
            </a:r>
            <a:endParaRPr sz="3200"/>
          </a:p>
          <a:p>
            <a:pPr algn="ctr">
              <a:lnSpc>
                <a:spcPct val="120000"/>
              </a:lnSpc>
              <a:spcBef>
                <a:spcPts val="600"/>
              </a:spcBef>
              <a:defRPr sz="1200" b="1"/>
            </a:pPr>
            <a:r>
              <a:t>(Fascia di riassetto fluviale)</a:t>
            </a:r>
            <a:endParaRPr sz="3200"/>
          </a:p>
          <a:p>
            <a:pPr algn="just">
              <a:lnSpc>
                <a:spcPct val="120000"/>
              </a:lnSpc>
              <a:spcBef>
                <a:spcPts val="300"/>
              </a:spcBef>
              <a:defRPr sz="1200"/>
            </a:pPr>
            <a:r>
              <a:t>…</a:t>
            </a:r>
            <a:endParaRPr sz="3200"/>
          </a:p>
          <a:p>
            <a:pPr algn="just">
              <a:lnSpc>
                <a:spcPct val="120000"/>
              </a:lnSpc>
              <a:spcBef>
                <a:spcPts val="300"/>
              </a:spcBef>
              <a:defRPr sz="1200"/>
            </a:pPr>
            <a:r>
              <a:t>3. I presupposti e le condizioni di cui alla lettera b) del punto 2 devono essere verificati dagli Enti competenti al rilascio dei titoli abilitativi sulla base delle mappe del PGRA nonché sulla scorta di specifiche analisi di maggior dettaglio o studi di compatibilità idraulica da acquisirsi, ove necessario, per gli specifici casi di interesse.</a:t>
            </a:r>
            <a:endParaRPr sz="3200"/>
          </a:p>
          <a:p>
            <a:pPr algn="just">
              <a:lnSpc>
                <a:spcPct val="120000"/>
              </a:lnSpc>
              <a:spcBef>
                <a:spcPts val="300"/>
              </a:spcBef>
              <a:defRPr sz="1200"/>
            </a:pPr>
            <a:r>
              <a:t>4. Sono altresì consentiti i seguenti interventi:</a:t>
            </a:r>
            <a:endParaRPr sz="3200"/>
          </a:p>
          <a:p>
            <a:pPr algn="just">
              <a:lnSpc>
                <a:spcPct val="120000"/>
              </a:lnSpc>
              <a:spcBef>
                <a:spcPts val="300"/>
              </a:spcBef>
              <a:defRPr sz="1200"/>
            </a:pPr>
            <a:r>
              <a:t>a) ampliamento degli edifici esistenti connessi all’attività cantieristica nautica e non delocalizzabili, ammessi dallo Strumento Urbanistico Generale, purché non interrati e seminterrati e non comportino una riduzione della distanza fra il fabbricato e la sponda, previa realizzazione preventiva o contestuale di interventi di mitigazione della vulnerabilità dei volumi esistenti e di messa in sicurezza di quelli oggetto di ampliamento, previo parere obbligatorio e vincolante della Regione;</a:t>
            </a:r>
            <a:endParaRPr sz="3200"/>
          </a:p>
          <a:p>
            <a:pPr algn="just">
              <a:lnSpc>
                <a:spcPct val="120000"/>
              </a:lnSpc>
              <a:spcBef>
                <a:spcPts val="300"/>
              </a:spcBef>
              <a:defRPr sz="1200"/>
            </a:pPr>
            <a:r>
              <a:t>b) adeguamento alle normative tecniche di settore, manutenzione ordinaria e straordinaria e ristrutturazione della rete infrastrutturale viaria e ferroviaria primaria e comunale e delle reti e degli impianti esistenti, pubblici o di interesse pubblico, non delocalizzabili, purché realizzati senza aggravare le condizioni di pericolosità idraulica in cui ricadono e purché non pregiudichino la possibilità di realizzare gli interventi di sistemazione idraulica.</a:t>
            </a:r>
            <a:endParaRPr sz="3200"/>
          </a:p>
          <a:p>
            <a:pPr algn="just">
              <a:lnSpc>
                <a:spcPct val="120000"/>
              </a:lnSpc>
              <a:spcBef>
                <a:spcPts val="300"/>
              </a:spcBef>
              <a:defRPr sz="1200"/>
            </a:pPr>
            <a:r>
              <a:t>5. In ogni caso, sono consentiti interventi volti a mitigare la vulnerabilità degli edifici/manufatti, impianti e infrastrutture esistenti.</a:t>
            </a:r>
            <a:endParaRPr sz="3200"/>
          </a:p>
          <a:p>
            <a:pPr algn="just">
              <a:lnSpc>
                <a:spcPct val="120000"/>
              </a:lnSpc>
              <a:spcBef>
                <a:spcPts val="300"/>
              </a:spcBef>
              <a:defRPr sz="1200"/>
            </a:pPr>
            <a:r>
              <a:t>…</a:t>
            </a:r>
          </a:p>
        </p:txBody>
      </p:sp>
      <p:sp>
        <p:nvSpPr>
          <p:cNvPr id="384"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387"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388" name="Segnaposto contenuto 3"/>
          <p:cNvSpPr txBox="1"/>
          <p:nvPr/>
        </p:nvSpPr>
        <p:spPr>
          <a:xfrm>
            <a:off x="502919" y="1435721"/>
            <a:ext cx="8138161" cy="28669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20000"/>
              </a:lnSpc>
              <a:spcBef>
                <a:spcPts val="600"/>
              </a:spcBef>
              <a:defRPr sz="1200" b="1"/>
            </a:pPr>
            <a:r>
              <a:t>Articolo 10</a:t>
            </a:r>
            <a:endParaRPr sz="3200"/>
          </a:p>
          <a:p>
            <a:pPr algn="ctr">
              <a:lnSpc>
                <a:spcPct val="120000"/>
              </a:lnSpc>
              <a:spcBef>
                <a:spcPts val="600"/>
              </a:spcBef>
              <a:defRPr sz="1200" b="1"/>
            </a:pPr>
            <a:r>
              <a:t>(Fascia di riassetto fluviale)</a:t>
            </a:r>
            <a:endParaRPr sz="3200"/>
          </a:p>
          <a:p>
            <a:pPr algn="just">
              <a:lnSpc>
                <a:spcPct val="120000"/>
              </a:lnSpc>
              <a:spcBef>
                <a:spcPts val="300"/>
              </a:spcBef>
              <a:defRPr sz="1200"/>
            </a:pPr>
            <a:r>
              <a:t>…</a:t>
            </a:r>
            <a:endParaRPr sz="3200"/>
          </a:p>
          <a:p>
            <a:pPr algn="just">
              <a:lnSpc>
                <a:spcPct val="120000"/>
              </a:lnSpc>
              <a:spcBef>
                <a:spcPts val="300"/>
              </a:spcBef>
              <a:defRPr sz="1200"/>
            </a:pPr>
            <a:r>
              <a:t>6. La perimetrazione della fascia di riassetto fluviale può essere modificata e/o aggiornata nonché estesa a nuovi tratti di corsi d’acqua, sulla base dell’acquisizione di nuove conoscenze, di studi o indagini di maggior dettaglio ed a seguito della progettazione di interventi di sistemazione idraulica. In particolare, sulla base di specifici progetti di messa in sicurezza, è possibile la rilocalizzazione al di fuori della fascia dei manufatti/edifici esistenti.</a:t>
            </a:r>
            <a:endParaRPr sz="3200"/>
          </a:p>
          <a:p>
            <a:pPr algn="just">
              <a:lnSpc>
                <a:spcPct val="120000"/>
              </a:lnSpc>
              <a:spcBef>
                <a:spcPts val="300"/>
              </a:spcBef>
              <a:defRPr sz="1200"/>
            </a:pPr>
            <a:r>
              <a:t>7. Dell’eventuale maggior valore acquisito dagli immobili a seguito degli interventi ammessi secondo il disposto del comma 2 non si tiene conto ai fini della determinazione dell’indennità di espropriazione in occasione della realizzazione degli interventi e di messa in sicurezza e/o della rilocalizzazione.</a:t>
            </a:r>
            <a:endParaRPr sz="3200"/>
          </a:p>
          <a:p>
            <a:pPr algn="just">
              <a:lnSpc>
                <a:spcPct val="120000"/>
              </a:lnSpc>
              <a:spcBef>
                <a:spcPts val="300"/>
              </a:spcBef>
              <a:defRPr sz="1200"/>
            </a:pPr>
            <a:r>
              <a:t>8. La disciplina della fascia di riassetto fluviale deve essere applicata in maniera coordinata con la disciplina delle aree P1, P2 e P3.</a:t>
            </a:r>
          </a:p>
        </p:txBody>
      </p:sp>
      <p:sp>
        <p:nvSpPr>
          <p:cNvPr id="389"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1"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392"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393" name="Segnaposto contenuto 3"/>
          <p:cNvSpPr txBox="1"/>
          <p:nvPr/>
        </p:nvSpPr>
        <p:spPr>
          <a:xfrm>
            <a:off x="502919" y="1435721"/>
            <a:ext cx="8138161" cy="37503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20000"/>
              </a:lnSpc>
              <a:spcBef>
                <a:spcPts val="600"/>
              </a:spcBef>
              <a:defRPr sz="1200" b="1"/>
            </a:pPr>
            <a:r>
              <a:t>Articolo 11</a:t>
            </a:r>
            <a:endParaRPr sz="3200"/>
          </a:p>
          <a:p>
            <a:pPr algn="ctr">
              <a:lnSpc>
                <a:spcPct val="120000"/>
              </a:lnSpc>
              <a:spcBef>
                <a:spcPts val="600"/>
              </a:spcBef>
              <a:defRPr sz="1200" b="1"/>
            </a:pPr>
            <a:r>
              <a:t>(Fasce di rispetto)</a:t>
            </a:r>
            <a:endParaRPr sz="3200"/>
          </a:p>
          <a:p>
            <a:pPr algn="just">
              <a:lnSpc>
                <a:spcPct val="120000"/>
              </a:lnSpc>
              <a:spcBef>
                <a:spcPts val="600"/>
              </a:spcBef>
              <a:defRPr sz="1200"/>
            </a:pPr>
            <a:r>
              <a:t>1. Relativamente ai tratti dei corsi d’acqua non compresi nei tratti studiati idraulicamente è stabilita una fascia di rispetto, da misurarsi ai sensi del Regolamento regionale 14 luglio 2011, n. 3 (Disposizioni in materia di tutela delle aree di pertinenza dei corsi d'acqua), come di seguito articolata:</a:t>
            </a:r>
            <a:endParaRPr sz="3200"/>
          </a:p>
          <a:p>
            <a:pPr lvl="1" algn="just">
              <a:lnSpc>
                <a:spcPct val="120000"/>
              </a:lnSpc>
              <a:spcBef>
                <a:spcPts val="600"/>
              </a:spcBef>
              <a:defRPr sz="1200"/>
            </a:pPr>
            <a:r>
              <a:t>a) 40 metri per i corsi d’acqua del reticolo idrografico regionale definiti come primo livello;</a:t>
            </a:r>
            <a:endParaRPr sz="2800"/>
          </a:p>
          <a:p>
            <a:pPr lvl="1" algn="just">
              <a:lnSpc>
                <a:spcPct val="120000"/>
              </a:lnSpc>
              <a:spcBef>
                <a:spcPts val="600"/>
              </a:spcBef>
              <a:defRPr sz="1200"/>
            </a:pPr>
            <a:r>
              <a:t>b) 20 metri per i corsi d’acqua del reticolo idrografico regionale definiti come secondo livello;</a:t>
            </a:r>
            <a:endParaRPr sz="2800"/>
          </a:p>
          <a:p>
            <a:pPr lvl="1" algn="just">
              <a:lnSpc>
                <a:spcPct val="120000"/>
              </a:lnSpc>
              <a:spcBef>
                <a:spcPts val="600"/>
              </a:spcBef>
              <a:defRPr sz="1200"/>
            </a:pPr>
            <a:r>
              <a:t>c) 10 metri per i corsi d’acqua del reticolo idrografico regionale definiti come terzo livello.</a:t>
            </a:r>
            <a:endParaRPr sz="2800"/>
          </a:p>
          <a:p>
            <a:pPr algn="just">
              <a:lnSpc>
                <a:spcPct val="120000"/>
              </a:lnSpc>
              <a:spcBef>
                <a:spcPts val="600"/>
              </a:spcBef>
              <a:defRPr sz="1200"/>
            </a:pPr>
            <a:r>
              <a:t>2. Per i corsi d’acqua di cui all’art. 91 c. 1 bis lett. c) della L.R. 18/1999, la fascia di cui al c. 1 è pari a 10 metri.</a:t>
            </a:r>
            <a:endParaRPr sz="3200"/>
          </a:p>
          <a:p>
            <a:pPr algn="just">
              <a:spcBef>
                <a:spcPts val="600"/>
              </a:spcBef>
              <a:defRPr sz="1200"/>
            </a:pPr>
            <a:r>
              <a:t>3. Nella fascia di rispetto di cui ai commi 1 e 2 si applica la normativa relativa alle aree a pericolosità da alluvione elevata P3 di cui all’articolo 5.</a:t>
            </a:r>
            <a:endParaRPr sz="3200"/>
          </a:p>
          <a:p>
            <a:pPr algn="just">
              <a:spcBef>
                <a:spcPts val="600"/>
              </a:spcBef>
              <a:defRPr sz="1200"/>
            </a:pPr>
            <a:r>
              <a:t>4. La fascia di rispetto di cui ai commi 1 e 2 può essere superata, anche su proposta degli enti locali, da studi finalizzati all’aggiornamento delle mappe del PGRA, secondo le modalità previste della Disciplina di Piano del PGRA.</a:t>
            </a:r>
            <a:endParaRPr sz="3200"/>
          </a:p>
          <a:p>
            <a:pPr algn="just">
              <a:spcBef>
                <a:spcPts val="600"/>
              </a:spcBef>
              <a:defRPr sz="1200"/>
            </a:pPr>
            <a:r>
              <a:t>5. La disciplina della fascia di rispetto di cui ai commi 1 e 2 è da applicarsi in modo integrato con quello relativo alle fasce di inedificabilità assoluta di cui al regolamento regionale n. 3/2011.</a:t>
            </a:r>
          </a:p>
        </p:txBody>
      </p:sp>
      <p:sp>
        <p:nvSpPr>
          <p:cNvPr id="394"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397"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398" name="Segnaposto contenuto 3"/>
          <p:cNvSpPr txBox="1"/>
          <p:nvPr/>
        </p:nvSpPr>
        <p:spPr>
          <a:xfrm>
            <a:off x="502919" y="257231"/>
            <a:ext cx="8138161" cy="10766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RETICOLO IDROGRAFICO REGIONALE</a:t>
            </a:r>
            <a:endParaRPr sz="3200"/>
          </a:p>
          <a:p>
            <a:pPr algn="just">
              <a:spcBef>
                <a:spcPts val="700"/>
              </a:spcBef>
              <a:defRPr sz="1100">
                <a:latin typeface="+mn-lt"/>
                <a:ea typeface="+mn-ea"/>
                <a:cs typeface="+mn-cs"/>
                <a:sym typeface="Calibri"/>
              </a:defRPr>
            </a:pPr>
            <a:endParaRPr sz="3200"/>
          </a:p>
          <a:p>
            <a:pPr algn="ctr">
              <a:spcBef>
                <a:spcPts val="200"/>
              </a:spcBef>
              <a:defRPr sz="1100">
                <a:latin typeface="+mn-lt"/>
                <a:ea typeface="+mn-ea"/>
                <a:cs typeface="+mn-cs"/>
                <a:sym typeface="Calibri"/>
              </a:defRPr>
            </a:pPr>
            <a:r>
              <a:rPr u="sng">
                <a:solidFill>
                  <a:srgbClr val="009999"/>
                </a:solidFill>
                <a:uFill>
                  <a:solidFill>
                    <a:srgbClr val="009999"/>
                  </a:solidFill>
                </a:uFill>
                <a:hlinkClick r:id="rId4"/>
              </a:rPr>
              <a:t>http://www.pianidibacino.ambienteinliguria.it/ReticoloIdrografico/reticolo.html</a:t>
            </a:r>
          </a:p>
        </p:txBody>
      </p:sp>
      <p:pic>
        <p:nvPicPr>
          <p:cNvPr id="399" name="Immagine 3" descr="Immagine 3"/>
          <p:cNvPicPr>
            <a:picLocks noChangeAspect="1"/>
          </p:cNvPicPr>
          <p:nvPr/>
        </p:nvPicPr>
        <p:blipFill>
          <a:blip r:embed="rId5">
            <a:extLst/>
          </a:blip>
          <a:stretch>
            <a:fillRect/>
          </a:stretch>
        </p:blipFill>
        <p:spPr>
          <a:xfrm>
            <a:off x="1528762" y="1377950"/>
            <a:ext cx="6086476" cy="4610100"/>
          </a:xfrm>
          <a:prstGeom prst="rect">
            <a:avLst/>
          </a:prstGeom>
          <a:ln w="12700">
            <a:miter lim="400000"/>
          </a:ln>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1"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402"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403" name="Segnaposto contenuto 3"/>
          <p:cNvSpPr txBox="1"/>
          <p:nvPr/>
        </p:nvSpPr>
        <p:spPr>
          <a:xfrm>
            <a:off x="502919" y="1435721"/>
            <a:ext cx="8138161" cy="36670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20000"/>
              </a:lnSpc>
              <a:spcBef>
                <a:spcPts val="600"/>
              </a:spcBef>
              <a:defRPr sz="1200" b="1"/>
            </a:pPr>
            <a:r>
              <a:t>Articolo 12</a:t>
            </a:r>
            <a:endParaRPr sz="3200"/>
          </a:p>
          <a:p>
            <a:pPr algn="ctr">
              <a:lnSpc>
                <a:spcPct val="120000"/>
              </a:lnSpc>
              <a:spcBef>
                <a:spcPts val="600"/>
              </a:spcBef>
              <a:defRPr sz="1200" b="1"/>
            </a:pPr>
            <a:r>
              <a:t>(Disciplina degli interventi nelle aree limitrofe alle aree P3, P2 e P1)</a:t>
            </a:r>
            <a:endParaRPr sz="3200"/>
          </a:p>
          <a:p>
            <a:pPr algn="just">
              <a:lnSpc>
                <a:spcPct val="120000"/>
              </a:lnSpc>
              <a:spcBef>
                <a:spcPts val="600"/>
              </a:spcBef>
              <a:defRPr sz="1200"/>
            </a:pPr>
            <a:r>
              <a:t>1. Riguardo ad interventi di tipo urbanistico-edilizio confinanti con le aree P3, P2 e P1, il Comune:</a:t>
            </a:r>
            <a:endParaRPr sz="3200"/>
          </a:p>
          <a:p>
            <a:pPr lvl="1" algn="just">
              <a:lnSpc>
                <a:spcPct val="120000"/>
              </a:lnSpc>
              <a:spcBef>
                <a:spcPts val="600"/>
              </a:spcBef>
              <a:defRPr sz="1200"/>
            </a:pPr>
            <a:r>
              <a:t>a) verifica, anche sulla base di eventuale documentazione tecnica, che gli interventi non siano tali da comportare variazioni nelle condizioni di pericolosità da alluvione;</a:t>
            </a:r>
            <a:endParaRPr sz="2800"/>
          </a:p>
          <a:p>
            <a:pPr lvl="1" algn="just">
              <a:lnSpc>
                <a:spcPct val="120000"/>
              </a:lnSpc>
              <a:spcBef>
                <a:spcPts val="600"/>
              </a:spcBef>
              <a:defRPr sz="1200"/>
            </a:pPr>
            <a:r>
              <a:t>b) in caso di interventi di demolizione e ricostruzione e/o di trasformazione morfologica, acquisisce preventivamente il parere vincolante della Regione Liguria. Nell’ambito di tale parere, la Regione verifica che le perimetrazioni non siano influenzate dagli interventi in questione con eventuale conseguente modifica dello stato di pericolosità, prescrivendo, se del caso, accorgimenti costruttivi o altre misure o interventi, ivi comprese, se necessarie, opere di tipo idraulico, atte a proteggere il nuovo elemento dagli allagamenti e a non aumentare le condizioni di pericolosità e rischio nelle zone limitrofe.</a:t>
            </a:r>
            <a:endParaRPr sz="2800"/>
          </a:p>
          <a:p>
            <a:pPr algn="ctr">
              <a:spcBef>
                <a:spcPts val="600"/>
              </a:spcBef>
              <a:defRPr sz="1200" b="1"/>
            </a:pPr>
            <a:r>
              <a:t>Articolo 13</a:t>
            </a:r>
            <a:endParaRPr sz="3200"/>
          </a:p>
          <a:p>
            <a:pPr algn="ctr">
              <a:spcBef>
                <a:spcPts val="600"/>
              </a:spcBef>
              <a:defRPr sz="1200" b="1"/>
            </a:pPr>
            <a:r>
              <a:t>(Modifiche morfologiche)</a:t>
            </a:r>
            <a:endParaRPr sz="3200"/>
          </a:p>
          <a:p>
            <a:pPr algn="just">
              <a:spcBef>
                <a:spcPts val="600"/>
              </a:spcBef>
              <a:defRPr sz="1200"/>
            </a:pPr>
            <a:r>
              <a:t>1. Nelle aree a pericolosità da alluvione fluviale P1, P2 e P3 sono ammesse modifiche morfologiche, alle condizioni indicate nell’Allegato 3.</a:t>
            </a:r>
          </a:p>
        </p:txBody>
      </p:sp>
      <p:sp>
        <p:nvSpPr>
          <p:cNvPr id="404"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6"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407"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408" name="Segnaposto contenuto 3"/>
          <p:cNvSpPr txBox="1"/>
          <p:nvPr/>
        </p:nvSpPr>
        <p:spPr>
          <a:xfrm>
            <a:off x="502919" y="1435721"/>
            <a:ext cx="8138161" cy="452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20000"/>
              </a:lnSpc>
              <a:spcBef>
                <a:spcPts val="600"/>
              </a:spcBef>
              <a:defRPr sz="1200" b="1"/>
            </a:pPr>
            <a:r>
              <a:t>Articolo 14</a:t>
            </a:r>
            <a:endParaRPr sz="3200"/>
          </a:p>
          <a:p>
            <a:pPr algn="ctr">
              <a:lnSpc>
                <a:spcPct val="120000"/>
              </a:lnSpc>
              <a:spcBef>
                <a:spcPts val="600"/>
              </a:spcBef>
              <a:defRPr sz="1200" b="1"/>
            </a:pPr>
            <a:r>
              <a:t>(Rapporti con gli strumenti urbanistici)</a:t>
            </a:r>
            <a:endParaRPr sz="3200"/>
          </a:p>
          <a:p>
            <a:pPr algn="just">
              <a:lnSpc>
                <a:spcPct val="120000"/>
              </a:lnSpc>
              <a:spcBef>
                <a:spcPts val="600"/>
              </a:spcBef>
              <a:defRPr sz="1200"/>
            </a:pPr>
            <a:r>
              <a:t>1. Le previsioni degli strumenti di pianificazione territoriale di livello regionale, provinciale e comunale non devono essere in contrasto con la disciplina del presente regolamento. Gli enti territoriali adeguano i propri strumenti urbanistici entro sei mesi dalla data di entrata in vigore del presente regolamento, ferma restando l’immediata prevalenza delle relative prescrizioni. Dalla data di entrata in vigore del presente regolamento non sono assentibili né realizzabili interventi in contrasto con la normativa ivi contenuta. In sede di rilascio dei titoli abilitativi per la realizzazione degli interventi, l’autorità competente al rilascio degli stessi deve preventivamente verificare la conformità delle opere alla disciplina del presente regolamento.</a:t>
            </a:r>
            <a:endParaRPr sz="3200"/>
          </a:p>
          <a:p>
            <a:pPr algn="just">
              <a:lnSpc>
                <a:spcPct val="120000"/>
              </a:lnSpc>
              <a:spcBef>
                <a:spcPts val="700"/>
              </a:spcBef>
              <a:defRPr sz="1200"/>
            </a:pPr>
            <a:endParaRPr sz="3200"/>
          </a:p>
          <a:p>
            <a:pPr algn="ctr">
              <a:lnSpc>
                <a:spcPct val="120000"/>
              </a:lnSpc>
              <a:spcBef>
                <a:spcPts val="600"/>
              </a:spcBef>
              <a:defRPr sz="1200" b="1"/>
            </a:pPr>
            <a:r>
              <a:t>Articolo 15</a:t>
            </a:r>
            <a:endParaRPr sz="3200"/>
          </a:p>
          <a:p>
            <a:pPr algn="ctr">
              <a:lnSpc>
                <a:spcPct val="120000"/>
              </a:lnSpc>
              <a:spcBef>
                <a:spcPts val="600"/>
              </a:spcBef>
              <a:defRPr sz="1200" b="1"/>
            </a:pPr>
            <a:r>
              <a:t>(Rapporti con gli strumenti di protezione civile)</a:t>
            </a:r>
            <a:endParaRPr sz="3200"/>
          </a:p>
          <a:p>
            <a:pPr algn="just">
              <a:lnSpc>
                <a:spcPct val="120000"/>
              </a:lnSpc>
              <a:spcBef>
                <a:spcPts val="600"/>
              </a:spcBef>
              <a:defRPr sz="1200"/>
            </a:pPr>
            <a:r>
              <a:t>1. Il PGRA e gli atti attuativi del presente regolamento forniscono gli elementi propedeutici all’adozione e all’aggiornamento dei piani provinciali e comunali d’emergenza di cui alla legge regionale 17 febbraio 2000, n. 9 (Adeguamento della disciplina e attribuzione agli enti locali delle funzioni amministrative in materia di protezione civile ed antincendio).</a:t>
            </a:r>
            <a:endParaRPr sz="3200"/>
          </a:p>
        </p:txBody>
      </p:sp>
      <p:sp>
        <p:nvSpPr>
          <p:cNvPr id="409"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Immagine 32" descr="Immagine 32"/>
          <p:cNvPicPr>
            <a:picLocks noChangeAspect="1"/>
          </p:cNvPicPr>
          <p:nvPr/>
        </p:nvPicPr>
        <p:blipFill>
          <a:blip r:embed="rId2">
            <a:extLst/>
          </a:blip>
          <a:stretch>
            <a:fillRect/>
          </a:stretch>
        </p:blipFill>
        <p:spPr>
          <a:xfrm>
            <a:off x="2030484" y="2840777"/>
            <a:ext cx="5063496" cy="1872439"/>
          </a:xfrm>
          <a:prstGeom prst="rect">
            <a:avLst/>
          </a:prstGeom>
          <a:ln w="12700">
            <a:miter lim="400000"/>
          </a:ln>
        </p:spPr>
      </p:pic>
      <p:pic>
        <p:nvPicPr>
          <p:cNvPr id="123" name="Picture 2" descr="Picture 2"/>
          <p:cNvPicPr>
            <a:picLocks noChangeAspect="1"/>
          </p:cNvPicPr>
          <p:nvPr/>
        </p:nvPicPr>
        <p:blipFill>
          <a:blip r:embed="rId3">
            <a:extLst/>
          </a:blip>
          <a:stretch>
            <a:fillRect/>
          </a:stretch>
        </p:blipFill>
        <p:spPr>
          <a:xfrm>
            <a:off x="0" y="5729287"/>
            <a:ext cx="9144000" cy="1128713"/>
          </a:xfrm>
          <a:prstGeom prst="rect">
            <a:avLst/>
          </a:prstGeom>
          <a:ln w="12700">
            <a:miter lim="400000"/>
          </a:ln>
        </p:spPr>
      </p:pic>
      <p:pic>
        <p:nvPicPr>
          <p:cNvPr id="124" name="Picture 4" descr="Picture 4"/>
          <p:cNvPicPr>
            <a:picLocks noChangeAspect="1"/>
          </p:cNvPicPr>
          <p:nvPr/>
        </p:nvPicPr>
        <p:blipFill>
          <a:blip r:embed="rId4">
            <a:extLst/>
          </a:blip>
          <a:stretch>
            <a:fillRect/>
          </a:stretch>
        </p:blipFill>
        <p:spPr>
          <a:xfrm>
            <a:off x="8077200" y="5988050"/>
            <a:ext cx="503238" cy="717550"/>
          </a:xfrm>
          <a:prstGeom prst="rect">
            <a:avLst/>
          </a:prstGeom>
          <a:ln w="12700">
            <a:miter lim="400000"/>
          </a:ln>
        </p:spPr>
      </p:pic>
      <p:sp>
        <p:nvSpPr>
          <p:cNvPr id="125" name="Segnaposto contenuto 3"/>
          <p:cNvSpPr txBox="1"/>
          <p:nvPr/>
        </p:nvSpPr>
        <p:spPr>
          <a:xfrm>
            <a:off x="1672500" y="257231"/>
            <a:ext cx="6968578" cy="667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spcBef>
                <a:spcPts val="400"/>
              </a:spcBef>
              <a:defRPr sz="2000" b="1">
                <a:solidFill>
                  <a:srgbClr val="A50021"/>
                </a:solidFill>
                <a:effectLst>
                  <a:outerShdw blurRad="38100" dist="25400" dir="2700000" rotWithShape="0">
                    <a:srgbClr val="000000">
                      <a:alpha val="75000"/>
                    </a:srgbClr>
                  </a:outerShdw>
                </a:effectLst>
              </a:defRPr>
            </a:lvl1pPr>
          </a:lstStyle>
          <a:p>
            <a:r>
              <a:t>IL PGRA DEL DISTRETTO IDROGRAFICO DELL’APPENNINO SETTENTRIONALE</a:t>
            </a:r>
          </a:p>
        </p:txBody>
      </p:sp>
      <p:sp>
        <p:nvSpPr>
          <p:cNvPr id="126" name="CasellaDiTesto 6"/>
          <p:cNvSpPr txBox="1"/>
          <p:nvPr/>
        </p:nvSpPr>
        <p:spPr>
          <a:xfrm>
            <a:off x="326221" y="1296079"/>
            <a:ext cx="8472022" cy="1254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lgn="just">
              <a:spcBef>
                <a:spcPts val="1200"/>
              </a:spcBef>
              <a:buSzPct val="100000"/>
              <a:buChar char="➢"/>
              <a:defRPr sz="1400" b="1"/>
            </a:pPr>
            <a:r>
              <a:t>Decreto del Presidente del Consiglio dei Ministri 1° dicembre 2022</a:t>
            </a:r>
            <a:r>
              <a:rPr b="0"/>
              <a:t>, recante </a:t>
            </a:r>
            <a:r>
              <a:rPr b="0" i="1"/>
              <a:t>“Approvazione del primo aggiornamento del Piano di gestione del rischio di alluvioni del distretto idrografico dell’Appennino Settentrionale”</a:t>
            </a:r>
            <a:r>
              <a:rPr b="0"/>
              <a:t>, pubblicato sulla Gazzetta Ufficiale della Repubblica Italiana n. 31 del 07/02/2023</a:t>
            </a:r>
          </a:p>
        </p:txBody>
      </p:sp>
      <p:pic>
        <p:nvPicPr>
          <p:cNvPr id="127" name="Immagine 7" descr="Immagine 7"/>
          <p:cNvPicPr>
            <a:picLocks noChangeAspect="1"/>
          </p:cNvPicPr>
          <p:nvPr/>
        </p:nvPicPr>
        <p:blipFill>
          <a:blip r:embed="rId5">
            <a:extLst/>
          </a:blip>
          <a:srcRect l="4299" t="5936" r="5156" b="5909"/>
          <a:stretch>
            <a:fillRect/>
          </a:stretch>
        </p:blipFill>
        <p:spPr>
          <a:xfrm>
            <a:off x="280500" y="241992"/>
            <a:ext cx="1246563" cy="761086"/>
          </a:xfrm>
          <a:prstGeom prst="rect">
            <a:avLst/>
          </a:prstGeom>
          <a:ln w="12700">
            <a:miter lim="400000"/>
          </a:ln>
        </p:spPr>
      </p:pic>
      <p:sp>
        <p:nvSpPr>
          <p:cNvPr id="128" name="Rettangolo 5"/>
          <p:cNvSpPr/>
          <p:nvPr/>
        </p:nvSpPr>
        <p:spPr>
          <a:xfrm>
            <a:off x="2488056" y="3211033"/>
            <a:ext cx="1095117" cy="318977"/>
          </a:xfrm>
          <a:prstGeom prst="rect">
            <a:avLst/>
          </a:prstGeom>
          <a:solidFill>
            <a:srgbClr val="FFFF00">
              <a:alpha val="29000"/>
            </a:srgbClr>
          </a:solidFill>
          <a:ln w="12700">
            <a:miter lim="400000"/>
          </a:ln>
        </p:spPr>
        <p:txBody>
          <a:bodyPr lIns="45719" rIns="45719"/>
          <a:lstStyle/>
          <a:p>
            <a:pPr algn="ctr"/>
            <a:endParaRPr/>
          </a:p>
        </p:txBody>
      </p:sp>
      <p:sp>
        <p:nvSpPr>
          <p:cNvPr id="129" name="Rettangolo 35"/>
          <p:cNvSpPr/>
          <p:nvPr/>
        </p:nvSpPr>
        <p:spPr>
          <a:xfrm>
            <a:off x="2050020" y="3722694"/>
            <a:ext cx="4308249" cy="230182"/>
          </a:xfrm>
          <a:prstGeom prst="rect">
            <a:avLst/>
          </a:prstGeom>
          <a:solidFill>
            <a:srgbClr val="FFFF00">
              <a:alpha val="29000"/>
            </a:srgbClr>
          </a:solidFill>
          <a:ln w="12700">
            <a:miter lim="400000"/>
          </a:ln>
        </p:spPr>
        <p:txBody>
          <a:bodyPr lIns="45719" rIns="45719"/>
          <a:lstStyle/>
          <a:p>
            <a:pPr algn="ctr"/>
            <a:endParaRPr/>
          </a:p>
        </p:txBody>
      </p:sp>
      <p:sp>
        <p:nvSpPr>
          <p:cNvPr id="130" name="Rettangolo 10"/>
          <p:cNvSpPr/>
          <p:nvPr/>
        </p:nvSpPr>
        <p:spPr>
          <a:xfrm>
            <a:off x="5069445" y="3489666"/>
            <a:ext cx="1931430" cy="230182"/>
          </a:xfrm>
          <a:prstGeom prst="rect">
            <a:avLst/>
          </a:prstGeom>
          <a:solidFill>
            <a:srgbClr val="FFFF00">
              <a:alpha val="29000"/>
            </a:srgbClr>
          </a:solidFill>
          <a:ln w="12700">
            <a:miter lim="400000"/>
          </a:ln>
        </p:spPr>
        <p:txBody>
          <a:bodyPr lIns="45719" rIns="45719"/>
          <a:lstStyle/>
          <a:p>
            <a:pPr algn="ctr"/>
            <a:endParaRP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412"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413" name="Segnaposto contenuto 3"/>
          <p:cNvSpPr txBox="1"/>
          <p:nvPr/>
        </p:nvSpPr>
        <p:spPr>
          <a:xfrm>
            <a:off x="502919" y="1435721"/>
            <a:ext cx="8138161" cy="32911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20000"/>
              </a:lnSpc>
              <a:spcBef>
                <a:spcPts val="600"/>
              </a:spcBef>
              <a:defRPr sz="1200" b="1"/>
            </a:pPr>
            <a:r>
              <a:t>Articolo 16</a:t>
            </a:r>
            <a:endParaRPr sz="3200"/>
          </a:p>
          <a:p>
            <a:pPr algn="ctr">
              <a:lnSpc>
                <a:spcPct val="120000"/>
              </a:lnSpc>
              <a:spcBef>
                <a:spcPts val="600"/>
              </a:spcBef>
              <a:defRPr sz="1200" b="1"/>
            </a:pPr>
            <a:r>
              <a:t>(Indirizzi applicativi)</a:t>
            </a:r>
            <a:endParaRPr sz="3200"/>
          </a:p>
          <a:p>
            <a:pPr algn="just">
              <a:lnSpc>
                <a:spcPct val="120000"/>
              </a:lnSpc>
              <a:spcBef>
                <a:spcPts val="600"/>
              </a:spcBef>
              <a:defRPr sz="1200"/>
            </a:pPr>
            <a:r>
              <a:t>1. La Giunta Regionale può approvare indirizzi applicativi della disciplina del presente regolamento, informando preventivamente l’Autorità di Bacino Distrettuale dell’Appennino Settentrionale.</a:t>
            </a:r>
            <a:endParaRPr sz="3200"/>
          </a:p>
          <a:p>
            <a:pPr algn="ctr">
              <a:lnSpc>
                <a:spcPct val="120000"/>
              </a:lnSpc>
              <a:spcBef>
                <a:spcPts val="700"/>
              </a:spcBef>
              <a:defRPr sz="1200" b="1"/>
            </a:pPr>
            <a:endParaRPr sz="3200"/>
          </a:p>
          <a:p>
            <a:pPr algn="ctr">
              <a:lnSpc>
                <a:spcPct val="120000"/>
              </a:lnSpc>
              <a:spcBef>
                <a:spcPts val="600"/>
              </a:spcBef>
              <a:defRPr sz="1200" b="1"/>
            </a:pPr>
            <a:r>
              <a:t>Articolo 17</a:t>
            </a:r>
            <a:endParaRPr sz="3200"/>
          </a:p>
          <a:p>
            <a:pPr algn="ctr">
              <a:lnSpc>
                <a:spcPct val="120000"/>
              </a:lnSpc>
              <a:spcBef>
                <a:spcPts val="600"/>
              </a:spcBef>
              <a:defRPr sz="1200" b="1"/>
            </a:pPr>
            <a:r>
              <a:t>(Rapporti con il Piano di Tutela dell’Ambiente Marino e Costiero)</a:t>
            </a:r>
            <a:endParaRPr sz="3200"/>
          </a:p>
          <a:p>
            <a:pPr algn="just">
              <a:lnSpc>
                <a:spcPct val="120000"/>
              </a:lnSpc>
              <a:spcBef>
                <a:spcPts val="600"/>
              </a:spcBef>
              <a:defRPr sz="1200"/>
            </a:pPr>
            <a:r>
              <a:t>1. La disciplina del presente regolamento deve essere applicata in modo integrato e coordinato con le norme di attuazione del Piano di Tutela dell’Ambiente Marino e Costiero, di cui all’art. 41 della legge regionale 4 agosto 2006 n. 20 (Nuovo ordinamento dell'Agenzia Regionale per la Protezione dell'Ambiente Ligure e riorganizzazione delle attività e degli organismi di pianificazione, programmazione, gestione e controllo in campo ambientale). Il riesame e l’aggiornamento delle mappe della pericolosità da alluvione costiera vengono svolti secondo quanto stabilito dalla disciplina del PGRA.</a:t>
            </a:r>
          </a:p>
        </p:txBody>
      </p:sp>
      <p:sp>
        <p:nvSpPr>
          <p:cNvPr id="414"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6"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417"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418" name="Segnaposto contenuto 3"/>
          <p:cNvSpPr txBox="1"/>
          <p:nvPr/>
        </p:nvSpPr>
        <p:spPr>
          <a:xfrm>
            <a:off x="502919" y="257231"/>
            <a:ext cx="8138161" cy="12417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Piano di Tutela dell’Ambiente Marino e Costiero (PTAMC)</a:t>
            </a:r>
            <a:endParaRPr sz="3200"/>
          </a:p>
          <a:p>
            <a:pPr algn="ctr">
              <a:spcBef>
                <a:spcPts val="700"/>
              </a:spcBef>
              <a:defRPr sz="1100">
                <a:latin typeface="+mn-lt"/>
                <a:ea typeface="+mn-ea"/>
                <a:cs typeface="+mn-cs"/>
                <a:sym typeface="Calibri"/>
              </a:defRPr>
            </a:pPr>
            <a:endParaRPr sz="3200"/>
          </a:p>
          <a:p>
            <a:pPr algn="ctr">
              <a:spcBef>
                <a:spcPts val="200"/>
              </a:spcBef>
              <a:defRPr sz="1100">
                <a:latin typeface="+mn-lt"/>
                <a:ea typeface="+mn-ea"/>
                <a:cs typeface="+mn-cs"/>
                <a:sym typeface="Calibri"/>
              </a:defRPr>
            </a:pPr>
            <a:r>
              <a:rPr u="sng">
                <a:solidFill>
                  <a:srgbClr val="009999"/>
                </a:solidFill>
                <a:uFill>
                  <a:solidFill>
                    <a:srgbClr val="009999"/>
                  </a:solidFill>
                </a:uFill>
                <a:hlinkClick r:id="rId4"/>
              </a:rPr>
              <a:t>https://www.regione.liguria.it/homepage-ambiente/cosa-cerchi/acqua/mare-e-costa/competenze-regione/piano-di-tutela-dell-ambiente-marino-costiero.html</a:t>
            </a:r>
          </a:p>
        </p:txBody>
      </p:sp>
      <p:pic>
        <p:nvPicPr>
          <p:cNvPr id="419" name="Immagine 2" descr="Immagine 2"/>
          <p:cNvPicPr>
            <a:picLocks noChangeAspect="1"/>
          </p:cNvPicPr>
          <p:nvPr/>
        </p:nvPicPr>
        <p:blipFill>
          <a:blip r:embed="rId5">
            <a:extLst/>
          </a:blip>
          <a:stretch>
            <a:fillRect/>
          </a:stretch>
        </p:blipFill>
        <p:spPr>
          <a:xfrm>
            <a:off x="8709" y="1382488"/>
            <a:ext cx="9144001" cy="5225145"/>
          </a:xfrm>
          <a:prstGeom prst="rect">
            <a:avLst/>
          </a:prstGeom>
          <a:ln w="12700">
            <a:miter lim="400000"/>
          </a:ln>
        </p:spPr>
      </p:pic>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1"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422"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423" name="Segnaposto contenuto 3"/>
          <p:cNvSpPr txBox="1"/>
          <p:nvPr/>
        </p:nvSpPr>
        <p:spPr>
          <a:xfrm>
            <a:off x="502919" y="1435721"/>
            <a:ext cx="8138161" cy="4135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20000"/>
              </a:lnSpc>
              <a:spcBef>
                <a:spcPts val="600"/>
              </a:spcBef>
              <a:defRPr sz="1200" b="1"/>
            </a:pPr>
            <a:r>
              <a:t>Articolo 18</a:t>
            </a:r>
            <a:endParaRPr sz="3200"/>
          </a:p>
          <a:p>
            <a:pPr algn="ctr">
              <a:lnSpc>
                <a:spcPct val="120000"/>
              </a:lnSpc>
              <a:spcBef>
                <a:spcPts val="600"/>
              </a:spcBef>
              <a:defRPr sz="1200" b="1"/>
            </a:pPr>
            <a:r>
              <a:t>(Disposizioni transitorie)</a:t>
            </a:r>
            <a:endParaRPr sz="3200"/>
          </a:p>
          <a:p>
            <a:pPr algn="just">
              <a:lnSpc>
                <a:spcPct val="120000"/>
              </a:lnSpc>
              <a:spcBef>
                <a:spcPts val="600"/>
              </a:spcBef>
              <a:defRPr sz="1200"/>
            </a:pPr>
            <a:r>
              <a:t>1. Dalla data di entrata in vigore del presente regolamento non sono assentibili, né realizzabili interventi in contrasto con la normativa ivi contenuta. Sono fatti salvi gli interventi ricadenti, in almeno una delle seguenti fattispecie:</a:t>
            </a:r>
            <a:endParaRPr sz="3200"/>
          </a:p>
          <a:p>
            <a:pPr lvl="1" algn="just">
              <a:lnSpc>
                <a:spcPct val="120000"/>
              </a:lnSpc>
              <a:spcBef>
                <a:spcPts val="600"/>
              </a:spcBef>
              <a:defRPr sz="1200"/>
            </a:pPr>
            <a:r>
              <a:t>a) già dotati di titolo edilizio;</a:t>
            </a:r>
            <a:endParaRPr sz="2800"/>
          </a:p>
          <a:p>
            <a:pPr lvl="1" algn="just">
              <a:lnSpc>
                <a:spcPct val="120000"/>
              </a:lnSpc>
              <a:spcBef>
                <a:spcPts val="600"/>
              </a:spcBef>
              <a:defRPr sz="1200"/>
            </a:pPr>
            <a:r>
              <a:t>b) previsti in strumenti urbanistici attuativi, progetti urbanistico operativi o progetti edilizi convenzionati già approvati;</a:t>
            </a:r>
            <a:endParaRPr sz="2800"/>
          </a:p>
          <a:p>
            <a:pPr lvl="1" algn="just">
              <a:lnSpc>
                <a:spcPct val="120000"/>
              </a:lnSpc>
              <a:spcBef>
                <a:spcPts val="600"/>
              </a:spcBef>
              <a:defRPr sz="1200"/>
            </a:pPr>
            <a:r>
              <a:t>c) già autorizzati in forza della normativa previgente;</a:t>
            </a:r>
            <a:endParaRPr sz="2800"/>
          </a:p>
          <a:p>
            <a:pPr lvl="1" algn="just">
              <a:lnSpc>
                <a:spcPct val="120000"/>
              </a:lnSpc>
              <a:spcBef>
                <a:spcPts val="600"/>
              </a:spcBef>
              <a:defRPr sz="1200"/>
            </a:pPr>
            <a:r>
              <a:t>d) già oggetto di pareri positivi previsti dalla normativa idraulica dei piani di bacino previgenti;</a:t>
            </a:r>
            <a:endParaRPr sz="2800"/>
          </a:p>
          <a:p>
            <a:pPr algn="just">
              <a:lnSpc>
                <a:spcPct val="120000"/>
              </a:lnSpc>
              <a:spcBef>
                <a:spcPts val="600"/>
              </a:spcBef>
              <a:defRPr sz="1200"/>
            </a:pPr>
            <a:r>
              <a:t>purché i relativi lavori vengano iniziati entro tre anni dalla data di entrata in vigore del presente regolamento.</a:t>
            </a:r>
            <a:endParaRPr sz="3200"/>
          </a:p>
          <a:p>
            <a:pPr algn="just">
              <a:lnSpc>
                <a:spcPct val="120000"/>
              </a:lnSpc>
              <a:spcBef>
                <a:spcPts val="600"/>
              </a:spcBef>
              <a:defRPr sz="1200"/>
            </a:pPr>
            <a:r>
              <a:t>2. Per quanto attiene i tratti fluviali che non sono stati oggetto di studi finalizzati a definire le mappe della pericolosità da alluvione fluviale del PGRA, nelle more della realizzazione degli studi stessi, la portata di piena di progetto per i tratti è quella riportata nei soppressi Piani di Bacino Regionali e Interregionale del Fiume Magra.</a:t>
            </a:r>
            <a:endParaRPr sz="3200"/>
          </a:p>
          <a:p>
            <a:pPr algn="just">
              <a:lnSpc>
                <a:spcPct val="120000"/>
              </a:lnSpc>
              <a:spcBef>
                <a:spcPts val="600"/>
              </a:spcBef>
              <a:defRPr sz="1200"/>
            </a:pPr>
            <a:r>
              <a:t>3. I criteri emanati dagli organi competenti delle soppresse autorità di bacino regionale della Liguria ed Interregionale del Fiume Magra costituiscono un riferimento tecnico anche ai fini del presente regolamento e rimangono in vigore fino alla emanazione dei nuovi, se non in contrasto con le disposizioni del PGRA.</a:t>
            </a:r>
          </a:p>
        </p:txBody>
      </p:sp>
      <p:sp>
        <p:nvSpPr>
          <p:cNvPr id="424"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6"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427"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428" name="Segnaposto contenuto 3"/>
          <p:cNvSpPr txBox="1"/>
          <p:nvPr/>
        </p:nvSpPr>
        <p:spPr>
          <a:xfrm>
            <a:off x="502919" y="1435721"/>
            <a:ext cx="8138161" cy="4135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20000"/>
              </a:lnSpc>
              <a:spcBef>
                <a:spcPts val="600"/>
              </a:spcBef>
              <a:defRPr sz="1200" b="1"/>
            </a:pPr>
            <a:r>
              <a:t>Articolo 18</a:t>
            </a:r>
            <a:endParaRPr sz="3200"/>
          </a:p>
          <a:p>
            <a:pPr algn="ctr">
              <a:lnSpc>
                <a:spcPct val="120000"/>
              </a:lnSpc>
              <a:spcBef>
                <a:spcPts val="600"/>
              </a:spcBef>
              <a:defRPr sz="1200" b="1"/>
            </a:pPr>
            <a:r>
              <a:t>(Disposizioni transitorie)</a:t>
            </a:r>
            <a:endParaRPr sz="3200"/>
          </a:p>
          <a:p>
            <a:pPr algn="just">
              <a:lnSpc>
                <a:spcPct val="120000"/>
              </a:lnSpc>
              <a:spcBef>
                <a:spcPts val="600"/>
              </a:spcBef>
              <a:defRPr sz="1200"/>
            </a:pPr>
            <a:r>
              <a:t>1. Dalla data di entrata in vigore del presente regolamento non sono assentibili, né realizzabili interventi in contrasto con la normativa ivi contenuta. Sono fatti salvi gli interventi ricadenti, in almeno una delle seguenti fattispecie:</a:t>
            </a:r>
            <a:endParaRPr sz="3200"/>
          </a:p>
          <a:p>
            <a:pPr lvl="1" algn="just">
              <a:lnSpc>
                <a:spcPct val="120000"/>
              </a:lnSpc>
              <a:spcBef>
                <a:spcPts val="600"/>
              </a:spcBef>
              <a:defRPr sz="1200"/>
            </a:pPr>
            <a:r>
              <a:t>a) già dotati di titolo edilizio;</a:t>
            </a:r>
            <a:endParaRPr sz="2800"/>
          </a:p>
          <a:p>
            <a:pPr lvl="1" algn="just">
              <a:lnSpc>
                <a:spcPct val="120000"/>
              </a:lnSpc>
              <a:spcBef>
                <a:spcPts val="600"/>
              </a:spcBef>
              <a:defRPr sz="1200"/>
            </a:pPr>
            <a:r>
              <a:t>b) previsti in strumenti urbanistici attuativi, progetti urbanistico operativi o progetti edilizi convenzionati già approvati;</a:t>
            </a:r>
            <a:endParaRPr sz="2800"/>
          </a:p>
          <a:p>
            <a:pPr lvl="1" algn="just">
              <a:lnSpc>
                <a:spcPct val="120000"/>
              </a:lnSpc>
              <a:spcBef>
                <a:spcPts val="600"/>
              </a:spcBef>
              <a:defRPr sz="1200"/>
            </a:pPr>
            <a:r>
              <a:t>c) già autorizzati in forza della normativa previgente;</a:t>
            </a:r>
            <a:endParaRPr sz="2800"/>
          </a:p>
          <a:p>
            <a:pPr lvl="1" algn="just">
              <a:lnSpc>
                <a:spcPct val="120000"/>
              </a:lnSpc>
              <a:spcBef>
                <a:spcPts val="600"/>
              </a:spcBef>
              <a:defRPr sz="1200"/>
            </a:pPr>
            <a:r>
              <a:t>d) già oggetto di pareri positivi previsti dalla normativa idraulica dei piani di bacino previgenti;</a:t>
            </a:r>
            <a:endParaRPr sz="2800"/>
          </a:p>
          <a:p>
            <a:pPr algn="just">
              <a:lnSpc>
                <a:spcPct val="120000"/>
              </a:lnSpc>
              <a:spcBef>
                <a:spcPts val="600"/>
              </a:spcBef>
              <a:defRPr sz="1200"/>
            </a:pPr>
            <a:r>
              <a:t>purché i relativi lavori vengano iniziati entro tre anni dalla data di entrata in vigore del presente regolamento.</a:t>
            </a:r>
            <a:endParaRPr sz="3200"/>
          </a:p>
          <a:p>
            <a:pPr algn="just">
              <a:lnSpc>
                <a:spcPct val="120000"/>
              </a:lnSpc>
              <a:spcBef>
                <a:spcPts val="600"/>
              </a:spcBef>
              <a:defRPr sz="1200"/>
            </a:pPr>
            <a:r>
              <a:t>2. Per quanto attiene i tratti fluviali che non sono stati oggetto di studi finalizzati a definire le mappe della pericolosità da alluvione fluviale del PGRA, nelle more della realizzazione degli studi stessi, la portata di piena di progetto per i tratti è quella riportata nei soppressi Piani di Bacino Regionali e Interregionale del Fiume Magra.</a:t>
            </a:r>
            <a:endParaRPr sz="3200"/>
          </a:p>
          <a:p>
            <a:pPr algn="just">
              <a:lnSpc>
                <a:spcPct val="120000"/>
              </a:lnSpc>
              <a:spcBef>
                <a:spcPts val="600"/>
              </a:spcBef>
              <a:defRPr sz="1200"/>
            </a:pPr>
            <a:r>
              <a:t>3. I criteri emanati dagli organi competenti delle soppresse autorità di bacino regionale della Liguria ed Interregionale del Fiume Magra costituiscono un riferimento tecnico anche ai fini del presente regolamento e rimangono in vigore fino alla emanazione dei nuovi, se non in contrasto con le disposizioni del PGRA.</a:t>
            </a:r>
          </a:p>
        </p:txBody>
      </p:sp>
      <p:sp>
        <p:nvSpPr>
          <p:cNvPr id="429"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1"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432"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433" name="Segnaposto contenuto 3"/>
          <p:cNvSpPr txBox="1"/>
          <p:nvPr/>
        </p:nvSpPr>
        <p:spPr>
          <a:xfrm>
            <a:off x="502919" y="1435721"/>
            <a:ext cx="8138161" cy="32535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20000"/>
              </a:lnSpc>
              <a:spcBef>
                <a:spcPts val="600"/>
              </a:spcBef>
              <a:defRPr sz="1200" b="1"/>
            </a:pPr>
            <a:r>
              <a:t>Articolo 19</a:t>
            </a:r>
            <a:endParaRPr sz="3200"/>
          </a:p>
          <a:p>
            <a:pPr algn="ctr">
              <a:lnSpc>
                <a:spcPct val="120000"/>
              </a:lnSpc>
              <a:spcBef>
                <a:spcPts val="600"/>
              </a:spcBef>
              <a:defRPr sz="1200" b="1"/>
            </a:pPr>
            <a:r>
              <a:t>(Regime transitorio conseguente alle modifiche alla mappa della pericolosità da alluvione del PGRA)</a:t>
            </a:r>
            <a:endParaRPr sz="3200"/>
          </a:p>
          <a:p>
            <a:pPr algn="just">
              <a:lnSpc>
                <a:spcPct val="120000"/>
              </a:lnSpc>
              <a:spcBef>
                <a:spcPts val="600"/>
              </a:spcBef>
              <a:defRPr sz="1200"/>
            </a:pPr>
            <a:r>
              <a:t>1. Dalla data di entrata in vigore degli atti di modifica alla mappa della pericolosità da alluvione del PGRA, all’interno delle aree che a seguito delle modifiche hanno aumentato il livello di pericolosità non possono essere assentite e/o realizzate le opere che risultino in contrasto con i divieti e le prescrizioni contenuti nel presente Regolamento, fatti salvi i casi in cui le opere siano dotate di titolo abilitativo rilasciato precedentemente alla suddetta modifica e i cui relativi lavori siano stati effettivamente iniziati.</a:t>
            </a:r>
            <a:endParaRPr sz="3200"/>
          </a:p>
          <a:p>
            <a:pPr algn="just">
              <a:lnSpc>
                <a:spcPct val="120000"/>
              </a:lnSpc>
              <a:spcBef>
                <a:spcPts val="600"/>
              </a:spcBef>
              <a:defRPr sz="1200"/>
            </a:pPr>
            <a:r>
              <a:t>2. Nel caso di interventi urbanistici ed edilizi, già assentiti mediante rilascio dei titoli abilitativi o di interventi previsti da strumenti urbanistici attuativi approvati prima della data di cui al comma 1, e i cui lavori non sono ancora iniziati, gli interventi previsti possono essere realizzati solo su parere favorevole della Regione, finalizzato a verificare che, sulla base degli scenari di pericolosità individuati dagli atti di modifica alle mappe di pericolosità, l’intervento stesso non aumenti le attuali condizioni di rischio, anche attraverso l’adozione di opportune misure ed accorgimenti tecnico-costruttivi di cui all’Allegato 1 e l’assunzione di idonee misure di protezione civile e delle azioni associate di cui ai piani comunali di protezione civile.</a:t>
            </a:r>
          </a:p>
        </p:txBody>
      </p:sp>
      <p:sp>
        <p:nvSpPr>
          <p:cNvPr id="434"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6"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437"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438" name="Segnaposto contenuto 3"/>
          <p:cNvSpPr txBox="1"/>
          <p:nvPr/>
        </p:nvSpPr>
        <p:spPr>
          <a:xfrm>
            <a:off x="502919" y="1434451"/>
            <a:ext cx="8138161" cy="35959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20000"/>
              </a:lnSpc>
              <a:spcBef>
                <a:spcPts val="600"/>
              </a:spcBef>
              <a:defRPr sz="1200" b="1"/>
            </a:pPr>
            <a:r>
              <a:t>Articolo 20</a:t>
            </a:r>
            <a:endParaRPr sz="3200"/>
          </a:p>
          <a:p>
            <a:pPr algn="ctr">
              <a:lnSpc>
                <a:spcPct val="120000"/>
              </a:lnSpc>
              <a:spcBef>
                <a:spcPts val="600"/>
              </a:spcBef>
              <a:defRPr sz="1200" b="1"/>
            </a:pPr>
            <a:r>
              <a:t>(Norme Finali)</a:t>
            </a:r>
            <a:endParaRPr sz="3200"/>
          </a:p>
          <a:p>
            <a:pPr algn="just">
              <a:lnSpc>
                <a:spcPct val="120000"/>
              </a:lnSpc>
              <a:spcBef>
                <a:spcPts val="600"/>
              </a:spcBef>
              <a:defRPr sz="1200"/>
            </a:pPr>
            <a:r>
              <a:t>1. La Giunta regionale approva:</a:t>
            </a:r>
            <a:endParaRPr sz="3200"/>
          </a:p>
          <a:p>
            <a:pPr algn="just">
              <a:lnSpc>
                <a:spcPct val="120000"/>
              </a:lnSpc>
              <a:spcBef>
                <a:spcPts val="600"/>
              </a:spcBef>
              <a:defRPr sz="1200"/>
            </a:pPr>
            <a:r>
              <a:t>a) le mappe delle aree a minore pericolosità relativa ai fini dell’applicazione della presente disciplina, che sono pubblicate sul sito internet regionale;</a:t>
            </a:r>
            <a:endParaRPr sz="3200"/>
          </a:p>
          <a:p>
            <a:pPr algn="just">
              <a:lnSpc>
                <a:spcPct val="120000"/>
              </a:lnSpc>
              <a:spcBef>
                <a:spcPts val="600"/>
              </a:spcBef>
              <a:defRPr sz="1200"/>
            </a:pPr>
            <a:r>
              <a:t>b) la fascia di riassetto fluviale che è pubblicata sul sito internet regionale.</a:t>
            </a:r>
            <a:endParaRPr sz="3200"/>
          </a:p>
          <a:p>
            <a:pPr algn="just">
              <a:lnSpc>
                <a:spcPct val="120000"/>
              </a:lnSpc>
              <a:spcBef>
                <a:spcPts val="600"/>
              </a:spcBef>
              <a:defRPr sz="1200"/>
            </a:pPr>
            <a:r>
              <a:t>2. La Giunta regionale può modificare e/o integrare gli allegati nel caso si rendano necessari adeguamenti di natura tecnica, informando preventivamente l’Autorità di Bacino distrettuale dell’Appennino Settentrionale.</a:t>
            </a:r>
            <a:endParaRPr sz="3200"/>
          </a:p>
          <a:p>
            <a:pPr algn="just">
              <a:lnSpc>
                <a:spcPct val="120000"/>
              </a:lnSpc>
              <a:spcBef>
                <a:spcPts val="600"/>
              </a:spcBef>
              <a:defRPr sz="1200"/>
            </a:pPr>
            <a:r>
              <a:t>3. La cartografia dei tratti studiati idraulicamente è pubblicata sul sito internet regionale.</a:t>
            </a:r>
            <a:endParaRPr sz="3200"/>
          </a:p>
          <a:p>
            <a:pPr algn="ctr">
              <a:lnSpc>
                <a:spcPct val="120000"/>
              </a:lnSpc>
              <a:spcBef>
                <a:spcPts val="700"/>
              </a:spcBef>
              <a:defRPr sz="1200" b="1"/>
            </a:pPr>
            <a:endParaRPr sz="3200"/>
          </a:p>
          <a:p>
            <a:pPr algn="ctr">
              <a:lnSpc>
                <a:spcPct val="120000"/>
              </a:lnSpc>
              <a:spcBef>
                <a:spcPts val="600"/>
              </a:spcBef>
              <a:defRPr sz="1200" b="1"/>
            </a:pPr>
            <a:r>
              <a:t>Articolo 21</a:t>
            </a:r>
            <a:endParaRPr sz="3200"/>
          </a:p>
          <a:p>
            <a:pPr algn="ctr">
              <a:lnSpc>
                <a:spcPct val="120000"/>
              </a:lnSpc>
              <a:spcBef>
                <a:spcPts val="600"/>
              </a:spcBef>
              <a:defRPr sz="1200" b="1"/>
            </a:pPr>
            <a:r>
              <a:t>(Dichiarazione d’urgenza)</a:t>
            </a:r>
            <a:endParaRPr sz="3200"/>
          </a:p>
          <a:p>
            <a:pPr algn="just">
              <a:lnSpc>
                <a:spcPct val="120000"/>
              </a:lnSpc>
              <a:spcBef>
                <a:spcPts val="600"/>
              </a:spcBef>
              <a:defRPr sz="1200"/>
            </a:pPr>
            <a:r>
              <a:t>1. Il presente regolamento è dichiarato urgente ed entra in vigore il giorno successivo alla pubblicazione sul B.U.R.L.</a:t>
            </a:r>
          </a:p>
        </p:txBody>
      </p:sp>
      <p:sp>
        <p:nvSpPr>
          <p:cNvPr id="439"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1"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442"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443"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pic>
        <p:nvPicPr>
          <p:cNvPr id="444" name="Immagine 4" descr="Immagine 4"/>
          <p:cNvPicPr>
            <a:picLocks noChangeAspect="1"/>
          </p:cNvPicPr>
          <p:nvPr/>
        </p:nvPicPr>
        <p:blipFill>
          <a:blip r:embed="rId4">
            <a:extLst/>
          </a:blip>
          <a:stretch>
            <a:fillRect/>
          </a:stretch>
        </p:blipFill>
        <p:spPr>
          <a:xfrm>
            <a:off x="4579618" y="5394959"/>
            <a:ext cx="4431050" cy="268548"/>
          </a:xfrm>
          <a:prstGeom prst="rect">
            <a:avLst/>
          </a:prstGeom>
          <a:ln w="12700">
            <a:miter lim="400000"/>
          </a:ln>
        </p:spPr>
      </p:pic>
      <p:pic>
        <p:nvPicPr>
          <p:cNvPr id="445" name="Immagine 10" descr="Immagine 10"/>
          <p:cNvPicPr>
            <a:picLocks noChangeAspect="1"/>
          </p:cNvPicPr>
          <p:nvPr/>
        </p:nvPicPr>
        <p:blipFill>
          <a:blip r:embed="rId5">
            <a:extLst/>
          </a:blip>
          <a:srcRect b="49768"/>
          <a:stretch>
            <a:fillRect/>
          </a:stretch>
        </p:blipFill>
        <p:spPr>
          <a:xfrm>
            <a:off x="99814" y="1209675"/>
            <a:ext cx="4367430" cy="3103246"/>
          </a:xfrm>
          <a:prstGeom prst="rect">
            <a:avLst/>
          </a:prstGeom>
          <a:ln w="12700">
            <a:miter lim="400000"/>
          </a:ln>
        </p:spPr>
      </p:pic>
      <p:pic>
        <p:nvPicPr>
          <p:cNvPr id="446" name="Immagine 12" descr="Immagine 12"/>
          <p:cNvPicPr>
            <a:picLocks noChangeAspect="1"/>
          </p:cNvPicPr>
          <p:nvPr/>
        </p:nvPicPr>
        <p:blipFill>
          <a:blip r:embed="rId5">
            <a:extLst/>
          </a:blip>
          <a:srcRect t="50802"/>
          <a:stretch>
            <a:fillRect/>
          </a:stretch>
        </p:blipFill>
        <p:spPr>
          <a:xfrm>
            <a:off x="4579620" y="2186041"/>
            <a:ext cx="4433999" cy="3085702"/>
          </a:xfrm>
          <a:prstGeom prst="rect">
            <a:avLst/>
          </a:prstGeom>
          <a:ln w="12700">
            <a:miter lim="400000"/>
          </a:ln>
        </p:spPr>
      </p:pic>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8" name="Immagine 8" descr="Immagine 8"/>
          <p:cNvPicPr>
            <a:picLocks noChangeAspect="1"/>
          </p:cNvPicPr>
          <p:nvPr/>
        </p:nvPicPr>
        <p:blipFill>
          <a:blip r:embed="rId2">
            <a:extLst/>
          </a:blip>
          <a:srcRect t="50622"/>
          <a:stretch>
            <a:fillRect/>
          </a:stretch>
        </p:blipFill>
        <p:spPr>
          <a:xfrm>
            <a:off x="4594859" y="2564914"/>
            <a:ext cx="4368410" cy="3130025"/>
          </a:xfrm>
          <a:prstGeom prst="rect">
            <a:avLst/>
          </a:prstGeom>
          <a:ln w="12700">
            <a:miter lim="400000"/>
          </a:ln>
        </p:spPr>
      </p:pic>
      <p:pic>
        <p:nvPicPr>
          <p:cNvPr id="449" name="Immagine 1" descr="Immagine 1"/>
          <p:cNvPicPr>
            <a:picLocks noChangeAspect="1"/>
          </p:cNvPicPr>
          <p:nvPr/>
        </p:nvPicPr>
        <p:blipFill>
          <a:blip r:embed="rId2">
            <a:extLst/>
          </a:blip>
          <a:srcRect r="1936" b="49362"/>
          <a:stretch>
            <a:fillRect/>
          </a:stretch>
        </p:blipFill>
        <p:spPr>
          <a:xfrm>
            <a:off x="137913" y="1209674"/>
            <a:ext cx="4283835" cy="3209927"/>
          </a:xfrm>
          <a:prstGeom prst="rect">
            <a:avLst/>
          </a:prstGeom>
          <a:ln w="12700">
            <a:miter lim="400000"/>
          </a:ln>
        </p:spPr>
      </p:pic>
      <p:pic>
        <p:nvPicPr>
          <p:cNvPr id="450" name="Picture 2" descr="Picture 2"/>
          <p:cNvPicPr>
            <a:picLocks noChangeAspect="1"/>
          </p:cNvPicPr>
          <p:nvPr/>
        </p:nvPicPr>
        <p:blipFill>
          <a:blip r:embed="rId3">
            <a:extLst/>
          </a:blip>
          <a:stretch>
            <a:fillRect/>
          </a:stretch>
        </p:blipFill>
        <p:spPr>
          <a:xfrm>
            <a:off x="0" y="5729287"/>
            <a:ext cx="9144000" cy="1128713"/>
          </a:xfrm>
          <a:prstGeom prst="rect">
            <a:avLst/>
          </a:prstGeom>
          <a:ln w="12700">
            <a:miter lim="400000"/>
          </a:ln>
        </p:spPr>
      </p:pic>
      <p:pic>
        <p:nvPicPr>
          <p:cNvPr id="451" name="Picture 4" descr="Picture 4"/>
          <p:cNvPicPr>
            <a:picLocks noChangeAspect="1"/>
          </p:cNvPicPr>
          <p:nvPr/>
        </p:nvPicPr>
        <p:blipFill>
          <a:blip r:embed="rId4">
            <a:extLst/>
          </a:blip>
          <a:stretch>
            <a:fillRect/>
          </a:stretch>
        </p:blipFill>
        <p:spPr>
          <a:xfrm>
            <a:off x="8077200" y="5988050"/>
            <a:ext cx="503238" cy="717550"/>
          </a:xfrm>
          <a:prstGeom prst="rect">
            <a:avLst/>
          </a:prstGeom>
          <a:ln w="12700">
            <a:miter lim="400000"/>
          </a:ln>
        </p:spPr>
      </p:pic>
      <p:sp>
        <p:nvSpPr>
          <p:cNvPr id="452"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sp>
        <p:nvSpPr>
          <p:cNvPr id="453" name="Segnaposto contenuto 3"/>
          <p:cNvSpPr txBox="1"/>
          <p:nvPr/>
        </p:nvSpPr>
        <p:spPr>
          <a:xfrm>
            <a:off x="4617718" y="5648323"/>
            <a:ext cx="4023362" cy="264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lnSpc>
                <a:spcPct val="120000"/>
              </a:lnSpc>
              <a:spcBef>
                <a:spcPts val="600"/>
              </a:spcBef>
              <a:defRPr sz="1200"/>
            </a:lvl1pPr>
          </a:lstStyle>
          <a:p>
            <a:r>
              <a:t>…</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5"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456"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457"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sp>
        <p:nvSpPr>
          <p:cNvPr id="458" name="Segnaposto contenuto 3"/>
          <p:cNvSpPr txBox="1"/>
          <p:nvPr/>
        </p:nvSpPr>
        <p:spPr>
          <a:xfrm>
            <a:off x="502919" y="1562362"/>
            <a:ext cx="4023362" cy="264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lnSpc>
                <a:spcPct val="120000"/>
              </a:lnSpc>
              <a:spcBef>
                <a:spcPts val="600"/>
              </a:spcBef>
              <a:defRPr sz="1200"/>
            </a:lvl1pPr>
          </a:lstStyle>
          <a:p>
            <a:r>
              <a:t>…</a:t>
            </a:r>
          </a:p>
        </p:txBody>
      </p:sp>
      <p:pic>
        <p:nvPicPr>
          <p:cNvPr id="459" name="Immagine 9" descr="Immagine 9"/>
          <p:cNvPicPr>
            <a:picLocks noChangeAspect="1"/>
          </p:cNvPicPr>
          <p:nvPr/>
        </p:nvPicPr>
        <p:blipFill>
          <a:blip r:embed="rId4">
            <a:extLst/>
          </a:blip>
          <a:stretch>
            <a:fillRect/>
          </a:stretch>
        </p:blipFill>
        <p:spPr>
          <a:xfrm>
            <a:off x="457200" y="1906292"/>
            <a:ext cx="4644738" cy="2592294"/>
          </a:xfrm>
          <a:prstGeom prst="rect">
            <a:avLst/>
          </a:prstGeom>
          <a:ln w="12700">
            <a:miter lim="400000"/>
          </a:ln>
        </p:spPr>
      </p:pic>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1" name="Immagine 2" descr="Immagine 2"/>
          <p:cNvPicPr>
            <a:picLocks noChangeAspect="1"/>
          </p:cNvPicPr>
          <p:nvPr/>
        </p:nvPicPr>
        <p:blipFill>
          <a:blip r:embed="rId2">
            <a:extLst/>
          </a:blip>
          <a:srcRect b="46822"/>
          <a:stretch>
            <a:fillRect/>
          </a:stretch>
        </p:blipFill>
        <p:spPr>
          <a:xfrm>
            <a:off x="165326" y="1308735"/>
            <a:ext cx="4279282" cy="3362326"/>
          </a:xfrm>
          <a:prstGeom prst="rect">
            <a:avLst/>
          </a:prstGeom>
          <a:ln w="12700">
            <a:miter lim="400000"/>
          </a:ln>
        </p:spPr>
      </p:pic>
      <p:pic>
        <p:nvPicPr>
          <p:cNvPr id="462" name="Picture 2" descr="Picture 2"/>
          <p:cNvPicPr>
            <a:picLocks noChangeAspect="1"/>
          </p:cNvPicPr>
          <p:nvPr/>
        </p:nvPicPr>
        <p:blipFill>
          <a:blip r:embed="rId3">
            <a:extLst/>
          </a:blip>
          <a:stretch>
            <a:fillRect/>
          </a:stretch>
        </p:blipFill>
        <p:spPr>
          <a:xfrm>
            <a:off x="0" y="5729287"/>
            <a:ext cx="9144000" cy="1128713"/>
          </a:xfrm>
          <a:prstGeom prst="rect">
            <a:avLst/>
          </a:prstGeom>
          <a:ln w="12700">
            <a:miter lim="400000"/>
          </a:ln>
        </p:spPr>
      </p:pic>
      <p:pic>
        <p:nvPicPr>
          <p:cNvPr id="463" name="Picture 4" descr="Picture 4"/>
          <p:cNvPicPr>
            <a:picLocks noChangeAspect="1"/>
          </p:cNvPicPr>
          <p:nvPr/>
        </p:nvPicPr>
        <p:blipFill>
          <a:blip r:embed="rId4">
            <a:extLst/>
          </a:blip>
          <a:stretch>
            <a:fillRect/>
          </a:stretch>
        </p:blipFill>
        <p:spPr>
          <a:xfrm>
            <a:off x="8077200" y="5988050"/>
            <a:ext cx="503238" cy="717550"/>
          </a:xfrm>
          <a:prstGeom prst="rect">
            <a:avLst/>
          </a:prstGeom>
          <a:ln w="12700">
            <a:miter lim="400000"/>
          </a:ln>
        </p:spPr>
      </p:pic>
      <p:sp>
        <p:nvSpPr>
          <p:cNvPr id="464" name="Segnaposto contenuto 3"/>
          <p:cNvSpPr txBox="1"/>
          <p:nvPr/>
        </p:nvSpPr>
        <p:spPr>
          <a:xfrm>
            <a:off x="502919" y="257231"/>
            <a:ext cx="8138161" cy="901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400"/>
              </a:spcBef>
              <a:defRPr sz="2000" b="1">
                <a:solidFill>
                  <a:srgbClr val="A50021"/>
                </a:solidFill>
                <a:effectLst>
                  <a:outerShdw blurRad="38100" dist="25400" dir="2700000" rotWithShape="0">
                    <a:srgbClr val="000000">
                      <a:alpha val="75000"/>
                    </a:srgbClr>
                  </a:outerShdw>
                </a:effectLst>
              </a:defRPr>
            </a:pPr>
            <a:r>
              <a:t>SCHEMA DI REGOLAMENTO REGIONALE</a:t>
            </a:r>
            <a:endParaRPr sz="3200"/>
          </a:p>
          <a:p>
            <a:pPr algn="just">
              <a:spcBef>
                <a:spcPts val="200"/>
              </a:spcBef>
              <a:defRPr sz="1100" i="1">
                <a:latin typeface="+mn-lt"/>
                <a:ea typeface="+mn-ea"/>
                <a:cs typeface="+mn-cs"/>
                <a:sym typeface="Calibri"/>
              </a:defRPr>
            </a:pPr>
            <a:r>
              <a:t>“</a:t>
            </a:r>
            <a:r>
              <a:rPr>
                <a:latin typeface="Arial"/>
                <a:ea typeface="Arial"/>
                <a:cs typeface="Arial"/>
                <a:sym typeface="Arial"/>
              </a:rPr>
              <a:t>Disposizioni concernenti l’attuazione dei Piani di  bacino  distrettuali,  anche  stralcio,  per  le  aree  a  pericolosità  da  alluvione  fluviale  e  costiera  in attuazione dell’articolo 91, comma 1 ter 2 della legge regionale 21 giugno 1999, n. 18 (Adeguamento delle discipline e conferimento delle funzioni agli enti locali in materia di ambiente, difesa del suolo ed energia)”.</a:t>
            </a:r>
          </a:p>
        </p:txBody>
      </p:sp>
      <p:pic>
        <p:nvPicPr>
          <p:cNvPr id="465" name="Immagine 10" descr="Immagine 10"/>
          <p:cNvPicPr>
            <a:picLocks noChangeAspect="1"/>
          </p:cNvPicPr>
          <p:nvPr/>
        </p:nvPicPr>
        <p:blipFill>
          <a:blip r:embed="rId2">
            <a:extLst/>
          </a:blip>
          <a:srcRect t="54120"/>
          <a:stretch>
            <a:fillRect/>
          </a:stretch>
        </p:blipFill>
        <p:spPr>
          <a:xfrm>
            <a:off x="4648198" y="2655084"/>
            <a:ext cx="4279282" cy="2900830"/>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133"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134" name="Segnaposto contenuto 3"/>
          <p:cNvSpPr txBox="1"/>
          <p:nvPr/>
        </p:nvSpPr>
        <p:spPr>
          <a:xfrm>
            <a:off x="1672500" y="257231"/>
            <a:ext cx="6968578" cy="667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spcBef>
                <a:spcPts val="400"/>
              </a:spcBef>
              <a:defRPr sz="2000" b="1">
                <a:solidFill>
                  <a:srgbClr val="A50021"/>
                </a:solidFill>
                <a:effectLst>
                  <a:outerShdw blurRad="38100" dist="25400" dir="2700000" rotWithShape="0">
                    <a:srgbClr val="000000">
                      <a:alpha val="75000"/>
                    </a:srgbClr>
                  </a:outerShdw>
                </a:effectLst>
              </a:defRPr>
            </a:lvl1pPr>
          </a:lstStyle>
          <a:p>
            <a:r>
              <a:t>IL PGRA DEL DISTRETTO IDROGRAFICO DELL’APPENNINO SETTENTRIONALE</a:t>
            </a:r>
          </a:p>
        </p:txBody>
      </p:sp>
      <p:sp>
        <p:nvSpPr>
          <p:cNvPr id="135" name="CasellaDiTesto 6"/>
          <p:cNvSpPr txBox="1"/>
          <p:nvPr/>
        </p:nvSpPr>
        <p:spPr>
          <a:xfrm>
            <a:off x="326221" y="1296079"/>
            <a:ext cx="8472022" cy="1254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lgn="just">
              <a:spcBef>
                <a:spcPts val="1200"/>
              </a:spcBef>
              <a:buSzPct val="100000"/>
              <a:buChar char="➢"/>
              <a:defRPr sz="1400" b="1"/>
            </a:pPr>
            <a:r>
              <a:t>Decreto del Presidente del Consiglio dei Ministri 1° dicembre 2022</a:t>
            </a:r>
            <a:r>
              <a:rPr b="0"/>
              <a:t>, recante </a:t>
            </a:r>
            <a:r>
              <a:rPr b="0" i="1"/>
              <a:t>“Approvazione del primo aggiornamento del Piano di gestione del rischio di alluvioni del distretto idrografico dell’Appennino Settentrionale”</a:t>
            </a:r>
            <a:r>
              <a:rPr b="0"/>
              <a:t>, pubblicato sulla Gazzetta Ufficiale della Repubblica Italiana n. 31 del 07/02/2023</a:t>
            </a:r>
          </a:p>
        </p:txBody>
      </p:sp>
      <p:pic>
        <p:nvPicPr>
          <p:cNvPr id="136" name="Immagine 7" descr="Immagine 7"/>
          <p:cNvPicPr>
            <a:picLocks noChangeAspect="1"/>
          </p:cNvPicPr>
          <p:nvPr/>
        </p:nvPicPr>
        <p:blipFill>
          <a:blip r:embed="rId4">
            <a:extLst/>
          </a:blip>
          <a:srcRect l="4299" t="5936" r="5156" b="5909"/>
          <a:stretch>
            <a:fillRect/>
          </a:stretch>
        </p:blipFill>
        <p:spPr>
          <a:xfrm>
            <a:off x="280500" y="241992"/>
            <a:ext cx="1246563" cy="761086"/>
          </a:xfrm>
          <a:prstGeom prst="rect">
            <a:avLst/>
          </a:prstGeom>
          <a:ln w="12700">
            <a:miter lim="400000"/>
          </a:ln>
        </p:spPr>
      </p:pic>
      <p:sp>
        <p:nvSpPr>
          <p:cNvPr id="137" name="Rettangolo 3"/>
          <p:cNvSpPr txBox="1"/>
          <p:nvPr/>
        </p:nvSpPr>
        <p:spPr>
          <a:xfrm>
            <a:off x="4924297" y="3119183"/>
            <a:ext cx="3738012" cy="492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400"/>
            </a:pPr>
            <a:r>
              <a:rPr u="sng">
                <a:solidFill>
                  <a:srgbClr val="009999"/>
                </a:solidFill>
                <a:uFill>
                  <a:solidFill>
                    <a:srgbClr val="009999"/>
                  </a:solidFill>
                </a:uFill>
                <a:hlinkClick r:id="rId5"/>
              </a:rPr>
              <a:t>https://www.appenninosettentrionale.it/itc/?page_id=2910</a:t>
            </a:r>
            <a:r>
              <a:t> </a:t>
            </a:r>
          </a:p>
        </p:txBody>
      </p:sp>
      <p:pic>
        <p:nvPicPr>
          <p:cNvPr id="138" name="Immagine 4" descr="Immagine 4"/>
          <p:cNvPicPr>
            <a:picLocks noChangeAspect="1"/>
          </p:cNvPicPr>
          <p:nvPr/>
        </p:nvPicPr>
        <p:blipFill>
          <a:blip r:embed="rId6">
            <a:extLst/>
          </a:blip>
          <a:stretch>
            <a:fillRect/>
          </a:stretch>
        </p:blipFill>
        <p:spPr>
          <a:xfrm>
            <a:off x="435971" y="2545354"/>
            <a:ext cx="4029076" cy="2962276"/>
          </a:xfrm>
          <a:prstGeom prst="rect">
            <a:avLst/>
          </a:prstGeom>
          <a:ln w="12700">
            <a:miter lim="400000"/>
          </a:ln>
        </p:spPr>
      </p:pic>
      <p:sp>
        <p:nvSpPr>
          <p:cNvPr id="139" name="Rettangolo 5"/>
          <p:cNvSpPr/>
          <p:nvPr/>
        </p:nvSpPr>
        <p:spPr>
          <a:xfrm>
            <a:off x="435971" y="3428998"/>
            <a:ext cx="776142" cy="207337"/>
          </a:xfrm>
          <a:prstGeom prst="rect">
            <a:avLst/>
          </a:prstGeom>
          <a:solidFill>
            <a:srgbClr val="FFFF00">
              <a:alpha val="29000"/>
            </a:srgbClr>
          </a:solidFill>
          <a:ln w="19050">
            <a:solidFill>
              <a:srgbClr val="000000"/>
            </a:solidFill>
          </a:ln>
        </p:spPr>
        <p:txBody>
          <a:bodyPr lIns="45719" rIns="45719"/>
          <a:lstStyle/>
          <a:p>
            <a:pPr algn="ctr"/>
            <a:endParaRPr/>
          </a:p>
        </p:txBody>
      </p:sp>
      <p:cxnSp>
        <p:nvCxnSpPr>
          <p:cNvPr id="140" name="Connettore 2 10"/>
          <p:cNvCxnSpPr>
            <a:stCxn id="139" idx="0"/>
            <a:endCxn id="137" idx="0"/>
          </p:cNvCxnSpPr>
          <p:nvPr/>
        </p:nvCxnSpPr>
        <p:spPr>
          <a:xfrm flipV="1">
            <a:off x="824041" y="3365194"/>
            <a:ext cx="5969262" cy="167473"/>
          </a:xfrm>
          <a:prstGeom prst="straightConnector1">
            <a:avLst/>
          </a:prstGeom>
          <a:ln w="19050">
            <a:solidFill>
              <a:srgbClr val="000000"/>
            </a:solidFill>
            <a:prstDash val="sysDash"/>
            <a:tailEnd type="triangle"/>
          </a:ln>
        </p:spPr>
      </p:cxnSp>
      <p:sp>
        <p:nvSpPr>
          <p:cNvPr id="141" name="Rettangolo 13"/>
          <p:cNvSpPr/>
          <p:nvPr/>
        </p:nvSpPr>
        <p:spPr>
          <a:xfrm>
            <a:off x="770879" y="3847527"/>
            <a:ext cx="1408796" cy="204679"/>
          </a:xfrm>
          <a:prstGeom prst="rect">
            <a:avLst/>
          </a:prstGeom>
          <a:solidFill>
            <a:srgbClr val="FFFF00">
              <a:alpha val="29000"/>
            </a:srgbClr>
          </a:solidFill>
          <a:ln w="19050">
            <a:solidFill>
              <a:srgbClr val="000000"/>
            </a:solidFill>
          </a:ln>
        </p:spPr>
        <p:txBody>
          <a:bodyPr lIns="45719" rIns="45719"/>
          <a:lstStyle/>
          <a:p>
            <a:pPr algn="ctr"/>
            <a:endParaRPr/>
          </a:p>
        </p:txBody>
      </p:sp>
      <p:cxnSp>
        <p:nvCxnSpPr>
          <p:cNvPr id="142" name="Connettore 2 14"/>
          <p:cNvCxnSpPr>
            <a:stCxn id="141" idx="0"/>
            <a:endCxn id="143" idx="0"/>
          </p:cNvCxnSpPr>
          <p:nvPr/>
        </p:nvCxnSpPr>
        <p:spPr>
          <a:xfrm flipV="1">
            <a:off x="1475277" y="3929997"/>
            <a:ext cx="5231182" cy="19870"/>
          </a:xfrm>
          <a:prstGeom prst="straightConnector1">
            <a:avLst/>
          </a:prstGeom>
          <a:ln w="19050">
            <a:solidFill>
              <a:srgbClr val="000000"/>
            </a:solidFill>
            <a:prstDash val="sysDash"/>
            <a:tailEnd type="triangle"/>
          </a:ln>
        </p:spPr>
      </p:cxnSp>
      <p:sp>
        <p:nvSpPr>
          <p:cNvPr id="143" name="Rettangolo 15"/>
          <p:cNvSpPr txBox="1"/>
          <p:nvPr/>
        </p:nvSpPr>
        <p:spPr>
          <a:xfrm>
            <a:off x="4878199" y="3683985"/>
            <a:ext cx="3656519" cy="4920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u="sng">
                <a:solidFill>
                  <a:srgbClr val="009999"/>
                </a:solidFill>
                <a:uFill>
                  <a:solidFill>
                    <a:srgbClr val="009999"/>
                  </a:solidFill>
                </a:uFill>
                <a:hlinkClick r:id="rId7"/>
              </a:defRPr>
            </a:lvl1pPr>
          </a:lstStyle>
          <a:p>
            <a:pPr>
              <a:defRPr u="none">
                <a:solidFill>
                  <a:srgbClr val="000000"/>
                </a:solidFill>
                <a:uFillTx/>
              </a:defRPr>
            </a:pPr>
            <a:r>
              <a:rPr u="sng">
                <a:solidFill>
                  <a:srgbClr val="009999"/>
                </a:solidFill>
                <a:uFill>
                  <a:solidFill>
                    <a:srgbClr val="009999"/>
                  </a:solidFill>
                </a:uFill>
                <a:hlinkClick r:id="rId7"/>
              </a:rPr>
              <a:t>https://www.appenninosettentrionale.it/rep/distretto/pgra/Disciplina%20di%20Piano.pdf</a:t>
            </a:r>
          </a:p>
        </p:txBody>
      </p:sp>
      <p:sp>
        <p:nvSpPr>
          <p:cNvPr id="144" name="Rettangolo 21"/>
          <p:cNvSpPr/>
          <p:nvPr/>
        </p:nvSpPr>
        <p:spPr>
          <a:xfrm>
            <a:off x="435971" y="4112848"/>
            <a:ext cx="4029076" cy="332969"/>
          </a:xfrm>
          <a:prstGeom prst="rect">
            <a:avLst/>
          </a:prstGeom>
          <a:solidFill>
            <a:srgbClr val="FFFF00">
              <a:alpha val="29000"/>
            </a:srgbClr>
          </a:solidFill>
          <a:ln w="19050">
            <a:solidFill>
              <a:srgbClr val="000000"/>
            </a:solidFill>
          </a:ln>
        </p:spPr>
        <p:txBody>
          <a:bodyPr lIns="45719" rIns="45719"/>
          <a:lstStyle/>
          <a:p>
            <a:pPr algn="ctr"/>
            <a:endParaRPr/>
          </a:p>
        </p:txBody>
      </p:sp>
      <p:sp>
        <p:nvSpPr>
          <p:cNvPr id="145" name="Connettore 2 22"/>
          <p:cNvSpPr/>
          <p:nvPr/>
        </p:nvSpPr>
        <p:spPr>
          <a:xfrm>
            <a:off x="4465046" y="4301564"/>
            <a:ext cx="413531" cy="364424"/>
          </a:xfrm>
          <a:prstGeom prst="line">
            <a:avLst/>
          </a:prstGeom>
          <a:ln w="19050">
            <a:solidFill>
              <a:srgbClr val="000000"/>
            </a:solidFill>
            <a:prstDash val="sysDash"/>
            <a:tailEnd type="triangle"/>
          </a:ln>
        </p:spPr>
        <p:txBody>
          <a:bodyPr lIns="45719" rIns="45719"/>
          <a:lstStyle/>
          <a:p>
            <a:endParaRPr/>
          </a:p>
        </p:txBody>
      </p:sp>
      <p:sp>
        <p:nvSpPr>
          <p:cNvPr id="146" name="Rettangolo 24"/>
          <p:cNvSpPr txBox="1"/>
          <p:nvPr/>
        </p:nvSpPr>
        <p:spPr>
          <a:xfrm>
            <a:off x="4924297" y="4428864"/>
            <a:ext cx="3631651" cy="898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u="sng">
                <a:solidFill>
                  <a:srgbClr val="009999"/>
                </a:solidFill>
                <a:uFill>
                  <a:solidFill>
                    <a:srgbClr val="009999"/>
                  </a:solidFill>
                </a:uFill>
                <a:hlinkClick r:id="rId8"/>
              </a:defRPr>
            </a:lvl1pPr>
          </a:lstStyle>
          <a:p>
            <a:pPr>
              <a:defRPr u="none">
                <a:solidFill>
                  <a:srgbClr val="000000"/>
                </a:solidFill>
                <a:uFillTx/>
              </a:defRPr>
            </a:pPr>
            <a:r>
              <a:rPr u="sng">
                <a:solidFill>
                  <a:srgbClr val="009999"/>
                </a:solidFill>
                <a:uFill>
                  <a:solidFill>
                    <a:srgbClr val="009999"/>
                  </a:solidFill>
                </a:uFill>
                <a:hlinkClick r:id="rId8"/>
              </a:rPr>
              <a:t>https://geodataserver.appenninosettentrionale.it/portal/apps/webappviewer/index.html?id=5df4e2dc9f79431ea89eef064912c45a</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Immagine 1" descr="Immagine 1"/>
          <p:cNvPicPr>
            <a:picLocks noChangeAspect="1"/>
          </p:cNvPicPr>
          <p:nvPr/>
        </p:nvPicPr>
        <p:blipFill>
          <a:blip r:embed="rId2">
            <a:extLst/>
          </a:blip>
          <a:stretch>
            <a:fillRect/>
          </a:stretch>
        </p:blipFill>
        <p:spPr>
          <a:xfrm>
            <a:off x="331757" y="2072788"/>
            <a:ext cx="8531743" cy="4083793"/>
          </a:xfrm>
          <a:prstGeom prst="rect">
            <a:avLst/>
          </a:prstGeom>
          <a:ln w="12700">
            <a:miter lim="400000"/>
          </a:ln>
        </p:spPr>
      </p:pic>
      <p:pic>
        <p:nvPicPr>
          <p:cNvPr id="149" name="Picture 2" descr="Picture 2"/>
          <p:cNvPicPr>
            <a:picLocks noChangeAspect="1"/>
          </p:cNvPicPr>
          <p:nvPr/>
        </p:nvPicPr>
        <p:blipFill>
          <a:blip r:embed="rId3">
            <a:extLst/>
          </a:blip>
          <a:stretch>
            <a:fillRect/>
          </a:stretch>
        </p:blipFill>
        <p:spPr>
          <a:xfrm>
            <a:off x="0" y="5729287"/>
            <a:ext cx="9144000" cy="1128713"/>
          </a:xfrm>
          <a:prstGeom prst="rect">
            <a:avLst/>
          </a:prstGeom>
          <a:ln w="12700">
            <a:miter lim="400000"/>
          </a:ln>
        </p:spPr>
      </p:pic>
      <p:pic>
        <p:nvPicPr>
          <p:cNvPr id="150" name="Picture 4" descr="Picture 4"/>
          <p:cNvPicPr>
            <a:picLocks noChangeAspect="1"/>
          </p:cNvPicPr>
          <p:nvPr/>
        </p:nvPicPr>
        <p:blipFill>
          <a:blip r:embed="rId4">
            <a:extLst/>
          </a:blip>
          <a:stretch>
            <a:fillRect/>
          </a:stretch>
        </p:blipFill>
        <p:spPr>
          <a:xfrm>
            <a:off x="8077200" y="5988050"/>
            <a:ext cx="503238" cy="717550"/>
          </a:xfrm>
          <a:prstGeom prst="rect">
            <a:avLst/>
          </a:prstGeom>
          <a:ln w="12700">
            <a:miter lim="400000"/>
          </a:ln>
        </p:spPr>
      </p:pic>
      <p:sp>
        <p:nvSpPr>
          <p:cNvPr id="151" name="Segnaposto contenuto 3"/>
          <p:cNvSpPr txBox="1"/>
          <p:nvPr/>
        </p:nvSpPr>
        <p:spPr>
          <a:xfrm>
            <a:off x="1672500" y="257231"/>
            <a:ext cx="6968578" cy="667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spcBef>
                <a:spcPts val="400"/>
              </a:spcBef>
              <a:defRPr sz="2000" b="1">
                <a:solidFill>
                  <a:srgbClr val="A50021"/>
                </a:solidFill>
                <a:effectLst>
                  <a:outerShdw blurRad="38100" dist="25400" dir="2700000" rotWithShape="0">
                    <a:srgbClr val="000000">
                      <a:alpha val="75000"/>
                    </a:srgbClr>
                  </a:outerShdw>
                </a:effectLst>
              </a:defRPr>
            </a:lvl1pPr>
          </a:lstStyle>
          <a:p>
            <a:r>
              <a:t>IL PGRA DEL DISTRETTO IDROGRAFICO DELL’APPENNINO SETTENTRIONALE</a:t>
            </a:r>
          </a:p>
        </p:txBody>
      </p:sp>
      <p:sp>
        <p:nvSpPr>
          <p:cNvPr id="152" name="CasellaDiTesto 6"/>
          <p:cNvSpPr txBox="1"/>
          <p:nvPr/>
        </p:nvSpPr>
        <p:spPr>
          <a:xfrm>
            <a:off x="326221" y="1296079"/>
            <a:ext cx="8472022" cy="644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spcBef>
                <a:spcPts val="1200"/>
              </a:spcBef>
              <a:defRPr sz="1400" b="1"/>
            </a:lvl1pPr>
          </a:lstStyle>
          <a:p>
            <a:r>
              <a:t>Mappa della pericolosità da alluvione fluviale e costiera</a:t>
            </a:r>
          </a:p>
        </p:txBody>
      </p:sp>
      <p:pic>
        <p:nvPicPr>
          <p:cNvPr id="153" name="Immagine 7" descr="Immagine 7"/>
          <p:cNvPicPr>
            <a:picLocks noChangeAspect="1"/>
          </p:cNvPicPr>
          <p:nvPr/>
        </p:nvPicPr>
        <p:blipFill>
          <a:blip r:embed="rId5">
            <a:extLst/>
          </a:blip>
          <a:srcRect l="4299" t="5936" r="5156" b="5909"/>
          <a:stretch>
            <a:fillRect/>
          </a:stretch>
        </p:blipFill>
        <p:spPr>
          <a:xfrm>
            <a:off x="457200" y="279673"/>
            <a:ext cx="1246563" cy="761086"/>
          </a:xfrm>
          <a:prstGeom prst="rect">
            <a:avLst/>
          </a:prstGeom>
          <a:ln w="12700">
            <a:miter lim="400000"/>
          </a:ln>
        </p:spPr>
      </p:pic>
      <p:sp>
        <p:nvSpPr>
          <p:cNvPr id="154" name="Rettangolo 24"/>
          <p:cNvSpPr txBox="1"/>
          <p:nvPr/>
        </p:nvSpPr>
        <p:spPr>
          <a:xfrm>
            <a:off x="326220" y="1602733"/>
            <a:ext cx="8772060" cy="264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u="sng">
                <a:solidFill>
                  <a:srgbClr val="009999"/>
                </a:solidFill>
                <a:uFill>
                  <a:solidFill>
                    <a:srgbClr val="009999"/>
                  </a:solidFill>
                </a:uFill>
                <a:hlinkClick r:id="rId6"/>
              </a:defRPr>
            </a:lvl1pPr>
          </a:lstStyle>
          <a:p>
            <a:pPr>
              <a:defRPr u="none">
                <a:solidFill>
                  <a:srgbClr val="000000"/>
                </a:solidFill>
                <a:uFillTx/>
              </a:defRPr>
            </a:pPr>
            <a:r>
              <a:rPr u="sng">
                <a:solidFill>
                  <a:srgbClr val="009999"/>
                </a:solidFill>
                <a:uFill>
                  <a:solidFill>
                    <a:srgbClr val="009999"/>
                  </a:solidFill>
                </a:uFill>
                <a:hlinkClick r:id="rId6"/>
              </a:rPr>
              <a:t>https://geodataserver.appenninosettentrionale.it/portal/apps/webappviewer/index.html?id=5df4e2dc9f79431ea89eef064912c45a</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Picture 2" descr="Picture 2"/>
          <p:cNvPicPr>
            <a:picLocks noChangeAspect="1"/>
          </p:cNvPicPr>
          <p:nvPr/>
        </p:nvPicPr>
        <p:blipFill>
          <a:blip r:embed="rId2">
            <a:extLst/>
          </a:blip>
          <a:stretch>
            <a:fillRect/>
          </a:stretch>
        </p:blipFill>
        <p:spPr>
          <a:xfrm>
            <a:off x="0" y="5729287"/>
            <a:ext cx="9144000" cy="1128713"/>
          </a:xfrm>
          <a:prstGeom prst="rect">
            <a:avLst/>
          </a:prstGeom>
          <a:ln w="12700">
            <a:miter lim="400000"/>
          </a:ln>
        </p:spPr>
      </p:pic>
      <p:pic>
        <p:nvPicPr>
          <p:cNvPr id="157" name="Picture 4" descr="Picture 4"/>
          <p:cNvPicPr>
            <a:picLocks noChangeAspect="1"/>
          </p:cNvPicPr>
          <p:nvPr/>
        </p:nvPicPr>
        <p:blipFill>
          <a:blip r:embed="rId3">
            <a:extLst/>
          </a:blip>
          <a:stretch>
            <a:fillRect/>
          </a:stretch>
        </p:blipFill>
        <p:spPr>
          <a:xfrm>
            <a:off x="8077200" y="5988050"/>
            <a:ext cx="503238" cy="717550"/>
          </a:xfrm>
          <a:prstGeom prst="rect">
            <a:avLst/>
          </a:prstGeom>
          <a:ln w="12700">
            <a:miter lim="400000"/>
          </a:ln>
        </p:spPr>
      </p:pic>
      <p:sp>
        <p:nvSpPr>
          <p:cNvPr id="158" name="Segnaposto contenuto 3"/>
          <p:cNvSpPr txBox="1"/>
          <p:nvPr/>
        </p:nvSpPr>
        <p:spPr>
          <a:xfrm>
            <a:off x="1672500" y="257231"/>
            <a:ext cx="6968578" cy="667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spcBef>
                <a:spcPts val="400"/>
              </a:spcBef>
              <a:defRPr sz="2000" b="1">
                <a:solidFill>
                  <a:srgbClr val="A50021"/>
                </a:solidFill>
                <a:effectLst>
                  <a:outerShdw blurRad="38100" dist="25400" dir="2700000" rotWithShape="0">
                    <a:srgbClr val="000000">
                      <a:alpha val="75000"/>
                    </a:srgbClr>
                  </a:outerShdw>
                </a:effectLst>
              </a:defRPr>
            </a:lvl1pPr>
          </a:lstStyle>
          <a:p>
            <a:r>
              <a:t>IL PGRA DEL DISTRETTO IDROGRAFICO DELL’APPENNINO SETTENTRIONALE</a:t>
            </a:r>
          </a:p>
        </p:txBody>
      </p:sp>
      <p:sp>
        <p:nvSpPr>
          <p:cNvPr id="159" name="CasellaDiTesto 6"/>
          <p:cNvSpPr txBox="1"/>
          <p:nvPr/>
        </p:nvSpPr>
        <p:spPr>
          <a:xfrm>
            <a:off x="326221" y="1296079"/>
            <a:ext cx="8472022"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spcBef>
                <a:spcPts val="1200"/>
              </a:spcBef>
              <a:defRPr sz="1400" i="1"/>
            </a:lvl1pPr>
          </a:lstStyle>
          <a:p>
            <a:r>
              <a:t>Disciplina del Piano</a:t>
            </a:r>
          </a:p>
        </p:txBody>
      </p:sp>
      <p:pic>
        <p:nvPicPr>
          <p:cNvPr id="160" name="Immagine 7" descr="Immagine 7"/>
          <p:cNvPicPr>
            <a:picLocks noChangeAspect="1"/>
          </p:cNvPicPr>
          <p:nvPr/>
        </p:nvPicPr>
        <p:blipFill>
          <a:blip r:embed="rId4">
            <a:extLst/>
          </a:blip>
          <a:srcRect l="4299" t="5936" r="5156" b="5909"/>
          <a:stretch>
            <a:fillRect/>
          </a:stretch>
        </p:blipFill>
        <p:spPr>
          <a:xfrm>
            <a:off x="457200" y="279673"/>
            <a:ext cx="1246563" cy="761086"/>
          </a:xfrm>
          <a:prstGeom prst="rect">
            <a:avLst/>
          </a:prstGeom>
          <a:ln w="12700">
            <a:miter lim="400000"/>
          </a:ln>
        </p:spPr>
      </p:pic>
      <p:sp>
        <p:nvSpPr>
          <p:cNvPr id="161" name="https://www.appenninosettentrionale.it/rep/distretto/pgra/Disciplina%20di%20Piano.pdf"/>
          <p:cNvSpPr txBox="1"/>
          <p:nvPr/>
        </p:nvSpPr>
        <p:spPr>
          <a:xfrm>
            <a:off x="300913" y="1956418"/>
            <a:ext cx="3925630" cy="8463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700"/>
            </a:lvl1pPr>
          </a:lstStyle>
          <a:p>
            <a:r>
              <a:t>https://www.appenninosettentrionale.it/rep/distretto/pgra/Disciplina%20di%20Piano.pdf</a:t>
            </a:r>
          </a:p>
        </p:txBody>
      </p:sp>
      <p:pic>
        <p:nvPicPr>
          <p:cNvPr id="162" name="Galleria immagini" descr="Galleria immagini"/>
          <p:cNvPicPr>
            <a:picLocks noChangeAspect="1"/>
          </p:cNvPicPr>
          <p:nvPr/>
        </p:nvPicPr>
        <p:blipFill>
          <a:blip r:embed="rId5">
            <a:extLst/>
          </a:blip>
          <a:srcRect t="608" b="608"/>
          <a:stretch>
            <a:fillRect/>
          </a:stretch>
        </p:blipFill>
        <p:spPr>
          <a:xfrm>
            <a:off x="4610495" y="998602"/>
            <a:ext cx="3778488" cy="4915409"/>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Immagine 8" descr="Immagine 8"/>
          <p:cNvPicPr>
            <a:picLocks noChangeAspect="1"/>
          </p:cNvPicPr>
          <p:nvPr/>
        </p:nvPicPr>
        <p:blipFill>
          <a:blip r:embed="rId2">
            <a:extLst/>
          </a:blip>
          <a:stretch>
            <a:fillRect/>
          </a:stretch>
        </p:blipFill>
        <p:spPr>
          <a:xfrm>
            <a:off x="402032" y="3309947"/>
            <a:ext cx="4010026" cy="2066926"/>
          </a:xfrm>
          <a:prstGeom prst="rect">
            <a:avLst/>
          </a:prstGeom>
          <a:ln w="12700">
            <a:miter lim="400000"/>
          </a:ln>
        </p:spPr>
      </p:pic>
      <p:pic>
        <p:nvPicPr>
          <p:cNvPr id="165" name="Picture 2" descr="Picture 2"/>
          <p:cNvPicPr>
            <a:picLocks noChangeAspect="1"/>
          </p:cNvPicPr>
          <p:nvPr/>
        </p:nvPicPr>
        <p:blipFill>
          <a:blip r:embed="rId3">
            <a:extLst/>
          </a:blip>
          <a:stretch>
            <a:fillRect/>
          </a:stretch>
        </p:blipFill>
        <p:spPr>
          <a:xfrm>
            <a:off x="0" y="5729287"/>
            <a:ext cx="9144000" cy="1128713"/>
          </a:xfrm>
          <a:prstGeom prst="rect">
            <a:avLst/>
          </a:prstGeom>
          <a:ln w="12700">
            <a:miter lim="400000"/>
          </a:ln>
        </p:spPr>
      </p:pic>
      <p:pic>
        <p:nvPicPr>
          <p:cNvPr id="166" name="Picture 4" descr="Picture 4"/>
          <p:cNvPicPr>
            <a:picLocks noChangeAspect="1"/>
          </p:cNvPicPr>
          <p:nvPr/>
        </p:nvPicPr>
        <p:blipFill>
          <a:blip r:embed="rId4">
            <a:extLst/>
          </a:blip>
          <a:stretch>
            <a:fillRect/>
          </a:stretch>
        </p:blipFill>
        <p:spPr>
          <a:xfrm>
            <a:off x="8077200" y="5988050"/>
            <a:ext cx="503238" cy="717550"/>
          </a:xfrm>
          <a:prstGeom prst="rect">
            <a:avLst/>
          </a:prstGeom>
          <a:ln w="12700">
            <a:miter lim="400000"/>
          </a:ln>
        </p:spPr>
      </p:pic>
      <p:sp>
        <p:nvSpPr>
          <p:cNvPr id="167" name="Segnaposto contenuto 3"/>
          <p:cNvSpPr txBox="1"/>
          <p:nvPr/>
        </p:nvSpPr>
        <p:spPr>
          <a:xfrm>
            <a:off x="1672500" y="257231"/>
            <a:ext cx="6968578" cy="667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spcBef>
                <a:spcPts val="400"/>
              </a:spcBef>
              <a:defRPr sz="2000" b="1">
                <a:solidFill>
                  <a:srgbClr val="A50021"/>
                </a:solidFill>
                <a:effectLst>
                  <a:outerShdw blurRad="38100" dist="25400" dir="2700000" rotWithShape="0">
                    <a:srgbClr val="000000">
                      <a:alpha val="75000"/>
                    </a:srgbClr>
                  </a:outerShdw>
                </a:effectLst>
              </a:defRPr>
            </a:lvl1pPr>
          </a:lstStyle>
          <a:p>
            <a:r>
              <a:t>IL PGRA DEL DISTRETTO IDROGRAFICO DELL’APPENNINO SETTENTRIONALE</a:t>
            </a:r>
          </a:p>
        </p:txBody>
      </p:sp>
      <p:sp>
        <p:nvSpPr>
          <p:cNvPr id="168" name="CasellaDiTesto 6"/>
          <p:cNvSpPr txBox="1"/>
          <p:nvPr/>
        </p:nvSpPr>
        <p:spPr>
          <a:xfrm>
            <a:off x="326221" y="1296079"/>
            <a:ext cx="8472022" cy="1254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lgn="just">
              <a:spcBef>
                <a:spcPts val="1200"/>
              </a:spcBef>
              <a:buSzPct val="100000"/>
              <a:buChar char="➢"/>
              <a:defRPr sz="1400" b="1"/>
            </a:pPr>
            <a:r>
              <a:t>Decreto del Presidente del Consiglio dei Ministri 1° dicembre 2022</a:t>
            </a:r>
            <a:r>
              <a:rPr b="0"/>
              <a:t>, recante </a:t>
            </a:r>
            <a:r>
              <a:rPr b="0" i="1"/>
              <a:t>“Approvazione del primo aggiornamento del Piano di gestione del rischio di alluvioni del distretto idrografico dell’Appennino Settentrionale”</a:t>
            </a:r>
            <a:r>
              <a:rPr b="0"/>
              <a:t>, pubblicato sulla Gazzetta Ufficiale della Repubblica Italiana n. 31 del 07/02/2023</a:t>
            </a:r>
          </a:p>
        </p:txBody>
      </p:sp>
      <p:sp>
        <p:nvSpPr>
          <p:cNvPr id="169" name="Rettangolo 5"/>
          <p:cNvSpPr/>
          <p:nvPr/>
        </p:nvSpPr>
        <p:spPr>
          <a:xfrm>
            <a:off x="1245154" y="3866920"/>
            <a:ext cx="3166905" cy="245929"/>
          </a:xfrm>
          <a:prstGeom prst="rect">
            <a:avLst/>
          </a:prstGeom>
          <a:solidFill>
            <a:srgbClr val="FFFF00">
              <a:alpha val="29000"/>
            </a:srgbClr>
          </a:solidFill>
          <a:ln w="12700">
            <a:miter lim="400000"/>
          </a:ln>
        </p:spPr>
        <p:txBody>
          <a:bodyPr lIns="45719" rIns="45719"/>
          <a:lstStyle/>
          <a:p>
            <a:pPr algn="ctr"/>
            <a:endParaRPr/>
          </a:p>
        </p:txBody>
      </p:sp>
      <p:sp>
        <p:nvSpPr>
          <p:cNvPr id="170" name="Rettangolo 13"/>
          <p:cNvSpPr/>
          <p:nvPr/>
        </p:nvSpPr>
        <p:spPr>
          <a:xfrm>
            <a:off x="2749458" y="4114737"/>
            <a:ext cx="762646" cy="156527"/>
          </a:xfrm>
          <a:prstGeom prst="rect">
            <a:avLst/>
          </a:prstGeom>
          <a:solidFill>
            <a:srgbClr val="FFFF00">
              <a:alpha val="29000"/>
            </a:srgbClr>
          </a:solidFill>
          <a:ln w="12700">
            <a:miter lim="400000"/>
          </a:ln>
        </p:spPr>
        <p:txBody>
          <a:bodyPr lIns="45719" rIns="45719"/>
          <a:lstStyle/>
          <a:p>
            <a:pPr algn="ctr"/>
            <a:endParaRPr/>
          </a:p>
        </p:txBody>
      </p:sp>
      <p:pic>
        <p:nvPicPr>
          <p:cNvPr id="171" name="Immagine 2" descr="Immagine 2"/>
          <p:cNvPicPr>
            <a:picLocks noChangeAspect="1"/>
          </p:cNvPicPr>
          <p:nvPr/>
        </p:nvPicPr>
        <p:blipFill>
          <a:blip r:embed="rId5">
            <a:extLst/>
          </a:blip>
          <a:stretch>
            <a:fillRect/>
          </a:stretch>
        </p:blipFill>
        <p:spPr>
          <a:xfrm>
            <a:off x="430766" y="2414811"/>
            <a:ext cx="3933826" cy="333376"/>
          </a:xfrm>
          <a:prstGeom prst="rect">
            <a:avLst/>
          </a:prstGeom>
          <a:ln w="12700">
            <a:miter lim="400000"/>
          </a:ln>
        </p:spPr>
      </p:pic>
      <p:sp>
        <p:nvSpPr>
          <p:cNvPr id="172" name="CasellaDiTesto 4"/>
          <p:cNvSpPr txBox="1"/>
          <p:nvPr/>
        </p:nvSpPr>
        <p:spPr>
          <a:xfrm>
            <a:off x="570319" y="2843754"/>
            <a:ext cx="928382" cy="288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lvl1pPr>
          </a:lstStyle>
          <a:p>
            <a:r>
              <a:t>…</a:t>
            </a:r>
          </a:p>
        </p:txBody>
      </p:sp>
      <p:sp>
        <p:nvSpPr>
          <p:cNvPr id="173" name="Rettangolo 19"/>
          <p:cNvSpPr/>
          <p:nvPr/>
        </p:nvSpPr>
        <p:spPr>
          <a:xfrm>
            <a:off x="3130780" y="4265145"/>
            <a:ext cx="1281279" cy="178986"/>
          </a:xfrm>
          <a:prstGeom prst="rect">
            <a:avLst/>
          </a:prstGeom>
          <a:solidFill>
            <a:srgbClr val="FFFF00">
              <a:alpha val="29000"/>
            </a:srgbClr>
          </a:solidFill>
          <a:ln w="12700">
            <a:miter lim="400000"/>
          </a:ln>
        </p:spPr>
        <p:txBody>
          <a:bodyPr lIns="45719" rIns="45719"/>
          <a:lstStyle/>
          <a:p>
            <a:pPr algn="ctr"/>
            <a:endParaRPr/>
          </a:p>
        </p:txBody>
      </p:sp>
      <p:sp>
        <p:nvSpPr>
          <p:cNvPr id="174" name="Rettangolo 20"/>
          <p:cNvSpPr/>
          <p:nvPr/>
        </p:nvSpPr>
        <p:spPr>
          <a:xfrm>
            <a:off x="393871" y="4444129"/>
            <a:ext cx="4018187" cy="359149"/>
          </a:xfrm>
          <a:prstGeom prst="rect">
            <a:avLst/>
          </a:prstGeom>
          <a:solidFill>
            <a:srgbClr val="FFFF00">
              <a:alpha val="29000"/>
            </a:srgbClr>
          </a:solidFill>
          <a:ln w="12700">
            <a:miter lim="400000"/>
          </a:ln>
        </p:spPr>
        <p:txBody>
          <a:bodyPr lIns="45719" rIns="45719"/>
          <a:lstStyle/>
          <a:p>
            <a:pPr algn="ctr"/>
            <a:endParaRPr/>
          </a:p>
        </p:txBody>
      </p:sp>
      <p:sp>
        <p:nvSpPr>
          <p:cNvPr id="175" name="Rettangolo 23"/>
          <p:cNvSpPr/>
          <p:nvPr/>
        </p:nvSpPr>
        <p:spPr>
          <a:xfrm>
            <a:off x="393871" y="4801508"/>
            <a:ext cx="2156208" cy="167017"/>
          </a:xfrm>
          <a:prstGeom prst="rect">
            <a:avLst/>
          </a:prstGeom>
          <a:solidFill>
            <a:srgbClr val="FFFF00">
              <a:alpha val="29000"/>
            </a:srgbClr>
          </a:solidFill>
          <a:ln w="12700">
            <a:miter lim="400000"/>
          </a:ln>
        </p:spPr>
        <p:txBody>
          <a:bodyPr lIns="45719" rIns="45719"/>
          <a:lstStyle/>
          <a:p>
            <a:pPr algn="ctr"/>
            <a:endParaRPr/>
          </a:p>
        </p:txBody>
      </p:sp>
      <p:pic>
        <p:nvPicPr>
          <p:cNvPr id="176" name="Immagine 11" descr="Immagine 11"/>
          <p:cNvPicPr>
            <a:picLocks noChangeAspect="1"/>
          </p:cNvPicPr>
          <p:nvPr/>
        </p:nvPicPr>
        <p:blipFill>
          <a:blip r:embed="rId6">
            <a:extLst/>
          </a:blip>
          <a:stretch>
            <a:fillRect/>
          </a:stretch>
        </p:blipFill>
        <p:spPr>
          <a:xfrm>
            <a:off x="4673429" y="2414811"/>
            <a:ext cx="4076701" cy="3019426"/>
          </a:xfrm>
          <a:prstGeom prst="rect">
            <a:avLst/>
          </a:prstGeom>
          <a:ln w="12700">
            <a:miter lim="400000"/>
          </a:ln>
        </p:spPr>
      </p:pic>
      <p:sp>
        <p:nvSpPr>
          <p:cNvPr id="177" name="CasellaDiTesto 25"/>
          <p:cNvSpPr txBox="1"/>
          <p:nvPr/>
        </p:nvSpPr>
        <p:spPr>
          <a:xfrm>
            <a:off x="4871890" y="5479319"/>
            <a:ext cx="928382"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lvl1pPr>
          </a:lstStyle>
          <a:p>
            <a:r>
              <a:t>…</a:t>
            </a:r>
          </a:p>
        </p:txBody>
      </p:sp>
      <p:sp>
        <p:nvSpPr>
          <p:cNvPr id="178" name="Rettangolo 26"/>
          <p:cNvSpPr/>
          <p:nvPr/>
        </p:nvSpPr>
        <p:spPr>
          <a:xfrm>
            <a:off x="4731942" y="2664599"/>
            <a:ext cx="4018188" cy="880929"/>
          </a:xfrm>
          <a:prstGeom prst="rect">
            <a:avLst/>
          </a:prstGeom>
          <a:solidFill>
            <a:srgbClr val="FFFF00">
              <a:alpha val="29000"/>
            </a:srgbClr>
          </a:solidFill>
          <a:ln w="12700">
            <a:miter lim="400000"/>
          </a:ln>
        </p:spPr>
        <p:txBody>
          <a:bodyPr lIns="45719" rIns="45719"/>
          <a:lstStyle/>
          <a:p>
            <a:pPr algn="ctr"/>
            <a:endParaRPr/>
          </a:p>
        </p:txBody>
      </p:sp>
      <p:sp>
        <p:nvSpPr>
          <p:cNvPr id="179" name="Rettangolo 27"/>
          <p:cNvSpPr/>
          <p:nvPr/>
        </p:nvSpPr>
        <p:spPr>
          <a:xfrm>
            <a:off x="7947496" y="2463652"/>
            <a:ext cx="762646" cy="191423"/>
          </a:xfrm>
          <a:prstGeom prst="rect">
            <a:avLst/>
          </a:prstGeom>
          <a:solidFill>
            <a:srgbClr val="FFFF00">
              <a:alpha val="29000"/>
            </a:srgbClr>
          </a:solidFill>
          <a:ln w="12700">
            <a:miter lim="400000"/>
          </a:ln>
        </p:spPr>
        <p:txBody>
          <a:bodyPr lIns="45719" rIns="45719"/>
          <a:lstStyle/>
          <a:p>
            <a:pPr algn="ctr"/>
            <a:endParaRPr/>
          </a:p>
        </p:txBody>
      </p:sp>
      <p:sp>
        <p:nvSpPr>
          <p:cNvPr id="180" name="Rettangolo 28"/>
          <p:cNvSpPr/>
          <p:nvPr/>
        </p:nvSpPr>
        <p:spPr>
          <a:xfrm>
            <a:off x="4720895" y="3545528"/>
            <a:ext cx="1125096" cy="187171"/>
          </a:xfrm>
          <a:prstGeom prst="rect">
            <a:avLst/>
          </a:prstGeom>
          <a:solidFill>
            <a:srgbClr val="FFFF00">
              <a:alpha val="29000"/>
            </a:srgbClr>
          </a:solidFill>
          <a:ln w="12700">
            <a:miter lim="400000"/>
          </a:ln>
        </p:spPr>
        <p:txBody>
          <a:bodyPr lIns="45719" rIns="45719"/>
          <a:lstStyle/>
          <a:p>
            <a:pPr algn="ctr"/>
            <a:endParaRPr/>
          </a:p>
        </p:txBody>
      </p:sp>
      <p:sp>
        <p:nvSpPr>
          <p:cNvPr id="181" name="Ovale 12"/>
          <p:cNvSpPr/>
          <p:nvPr/>
        </p:nvSpPr>
        <p:spPr>
          <a:xfrm>
            <a:off x="4626790" y="2605456"/>
            <a:ext cx="1631135" cy="264033"/>
          </a:xfrm>
          <a:prstGeom prst="ellipse">
            <a:avLst/>
          </a:prstGeom>
          <a:ln w="44450">
            <a:solidFill>
              <a:srgbClr val="FF0000"/>
            </a:solidFill>
          </a:ln>
        </p:spPr>
        <p:txBody>
          <a:bodyPr lIns="45719" rIns="45719"/>
          <a:lstStyle/>
          <a:p>
            <a:pPr algn="ctr"/>
            <a:endParaRPr/>
          </a:p>
        </p:txBody>
      </p:sp>
      <p:pic>
        <p:nvPicPr>
          <p:cNvPr id="182" name="Immagine 29" descr="Immagine 29"/>
          <p:cNvPicPr>
            <a:picLocks noChangeAspect="1"/>
          </p:cNvPicPr>
          <p:nvPr/>
        </p:nvPicPr>
        <p:blipFill>
          <a:blip r:embed="rId7">
            <a:extLst/>
          </a:blip>
          <a:srcRect l="4299" t="5936" r="5156" b="5909"/>
          <a:stretch>
            <a:fillRect/>
          </a:stretch>
        </p:blipFill>
        <p:spPr>
          <a:xfrm>
            <a:off x="457200" y="279673"/>
            <a:ext cx="1246563" cy="761086"/>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Struttura predefinita">
  <a:themeElements>
    <a:clrScheme name="Struttura predefinita">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Struttura predefinita">
      <a:majorFont>
        <a:latin typeface="Helvetica"/>
        <a:ea typeface="Helvetica"/>
        <a:cs typeface="Helvetica"/>
      </a:majorFont>
      <a:minorFont>
        <a:latin typeface="Calibri"/>
        <a:ea typeface="Calibri"/>
        <a:cs typeface="Calibri"/>
      </a:minorFont>
    </a:fontScheme>
    <a:fmtScheme name="Struttura predefinit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truttura predefinita">
  <a:themeElements>
    <a:clrScheme name="Struttura predefinita">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Struttura predefinita">
      <a:majorFont>
        <a:latin typeface="Helvetica"/>
        <a:ea typeface="Helvetica"/>
        <a:cs typeface="Helvetica"/>
      </a:majorFont>
      <a:minorFont>
        <a:latin typeface="Calibri"/>
        <a:ea typeface="Calibri"/>
        <a:cs typeface="Calibri"/>
      </a:minorFont>
    </a:fontScheme>
    <a:fmtScheme name="Struttura predefinit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10966</Words>
  <Application>Microsoft Office PowerPoint</Application>
  <PresentationFormat>Presentazione su schermo (4:3)</PresentationFormat>
  <Paragraphs>670</Paragraphs>
  <Slides>59</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59</vt:i4>
      </vt:variant>
    </vt:vector>
  </HeadingPairs>
  <TitlesOfParts>
    <vt:vector size="62" baseType="lpstr">
      <vt:lpstr>Arial</vt:lpstr>
      <vt:lpstr>Calibri</vt: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Boni Roberto</dc:creator>
  <cp:lastModifiedBy>Balsomini Paola</cp:lastModifiedBy>
  <cp:revision>2</cp:revision>
  <dcterms:modified xsi:type="dcterms:W3CDTF">2023-05-22T15:54:44Z</dcterms:modified>
</cp:coreProperties>
</file>